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75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6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99FF33"/>
    <a:srgbClr val="33CC33"/>
    <a:srgbClr val="FF9900"/>
    <a:srgbClr val="0066FF"/>
    <a:srgbClr val="0080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Haga clic para modificar el estilo de texto del patrón</a:t>
            </a:r>
          </a:p>
          <a:p>
            <a:pPr lvl="1"/>
            <a:r>
              <a:rPr lang="en-GB" altLang="en-US" noProof="0" smtClean="0"/>
              <a:t>Segundo nivel</a:t>
            </a:r>
          </a:p>
          <a:p>
            <a:pPr lvl="2"/>
            <a:r>
              <a:rPr lang="en-GB" altLang="en-US" noProof="0" smtClean="0"/>
              <a:t>Tercer nivel</a:t>
            </a:r>
          </a:p>
          <a:p>
            <a:pPr lvl="3"/>
            <a:r>
              <a:rPr lang="en-GB" altLang="en-US" noProof="0" smtClean="0"/>
              <a:t>Cuarto nivel</a:t>
            </a:r>
          </a:p>
          <a:p>
            <a:pPr lvl="4"/>
            <a:r>
              <a:rPr lang="en-GB" altLang="en-US" noProof="0" smtClean="0"/>
              <a:t>Quinto nivel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5E9008-AC94-433D-93FA-72FF7515E309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14987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ED1665-06FD-4352-9CB3-FC84256E9DE6}" type="slidenum">
              <a:rPr lang="en-GB" altLang="en-US"/>
              <a:pPr eaLnBrk="1" hangingPunct="1"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17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C3EBA1-4CBA-4AE9-96B7-C75308DDD5D1}" type="slidenum">
              <a:rPr lang="en-GB" altLang="en-US"/>
              <a:pPr eaLnBrk="1" hangingPunct="1"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341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1699A-BE57-4EE5-A3DB-DB08B3B6AAD5}" type="slidenum">
              <a:rPr lang="en-GB" altLang="en-US"/>
              <a:pPr eaLnBrk="1" hangingPunct="1"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585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55A2B8-C9DB-4164-8C85-C836C80D5B35}" type="slidenum">
              <a:rPr lang="en-GB" altLang="en-US"/>
              <a:pPr eaLnBrk="1" hangingPunct="1"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38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528CCA6-653F-4D00-BC6D-8EBAC4144262}" type="slidenum">
              <a:rPr lang="en-GB" altLang="en-US"/>
              <a:pPr eaLnBrk="1" hangingPunct="1"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69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8B55DE-751D-46EC-BBA2-B6C1C8ACDC3C}" type="slidenum">
              <a:rPr lang="en-GB" altLang="en-US"/>
              <a:pPr eaLnBrk="1" hangingPunct="1"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53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05CCD7-61A2-4B35-B707-C96457017193}" type="slidenum">
              <a:rPr lang="en-GB" altLang="en-US"/>
              <a:pPr eaLnBrk="1" hangingPunct="1"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62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A7AFE6A-C1C8-42BD-ADA7-A1C559B5AEB8}" type="slidenum">
              <a:rPr lang="en-GB" altLang="en-US"/>
              <a:pPr eaLnBrk="1" hangingPunct="1"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268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BD09A8-3F06-4A69-A146-8CF602811CDC}" type="slidenum">
              <a:rPr lang="en-GB" altLang="en-US"/>
              <a:pPr eaLnBrk="1" hangingPunct="1"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976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9A86D7-D193-409F-8A49-9A1C9AA97C45}" type="slidenum">
              <a:rPr lang="en-GB" altLang="en-US"/>
              <a:pPr eaLnBrk="1" hangingPunct="1"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298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1F13CD1-B983-4FA6-BDD8-31743301F45F}" type="slidenum">
              <a:rPr lang="en-GB" altLang="en-US"/>
              <a:pPr eaLnBrk="1" hangingPunct="1"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327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9157FF-A2B0-413C-8D80-941B5A266581}" type="slidenum">
              <a:rPr lang="en-GB" altLang="en-US"/>
              <a:pPr eaLnBrk="1" hangingPunct="1"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34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A9EDFC-D909-458E-A69C-C75D196757E3}" type="slidenum">
              <a:rPr lang="en-GB" altLang="en-US"/>
              <a:pPr eaLnBrk="1" hangingPunct="1"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30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17EB224-98F8-44FB-99EE-C559203E368D}" type="slidenum">
              <a:rPr lang="en-GB" altLang="en-US"/>
              <a:pPr eaLnBrk="1" hangingPunct="1"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35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44CF6C-8A17-4533-9139-80407F3D6097}" type="slidenum">
              <a:rPr lang="en-GB" altLang="en-US"/>
              <a:pPr eaLnBrk="1" hangingPunct="1"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186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31AD0D-FD94-4378-B5DF-AAF781D07CB7}" type="slidenum">
              <a:rPr lang="en-GB" altLang="en-US"/>
              <a:pPr eaLnBrk="1" hangingPunct="1">
                <a:spcBef>
                  <a:spcPct val="0"/>
                </a:spcBef>
              </a:pPr>
              <a:t>17</a:t>
            </a:fld>
            <a:endParaRPr lang="en-GB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75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ca-ES" altLang="en-US" sz="2400" smtClean="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ca-ES" altLang="en-US" sz="2400" smtClean="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ca-ES" altLang="en-US" sz="2400" smtClean="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ca-ES" altLang="en-US" sz="2400" smtClean="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sp>
        <p:nvSpPr>
          <p:cNvPr id="71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GB" altLang="en-US" noProof="0" smtClean="0"/>
              <a:t>Haga clic para cambiar el estilo de título	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GB" altLang="en-US" noProof="0" smtClean="0"/>
              <a:t>Haga clic para modificar el estilo de subtítulo del patrón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087D8D-467D-4B45-8B1B-3DC065A1FDB1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5447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378278-D99C-432C-976A-95198740A98D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5580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B4E57D-2754-4BAE-8181-44047DF82F0C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952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F4ECEC-C707-4AA2-9B33-D35AE5B3575D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4303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C97415-E741-45F3-8D2C-63A4C3071023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2093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A0A02-095D-4B20-A45A-DB968DA94BD3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5641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CD2F0-0F43-453E-8070-977DC378A007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749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3BB61-C7DF-4E98-B58A-D092A09D84CC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7178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23B4C9-AFE0-4061-AE24-6EC4370FD593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3485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A44534-7254-411A-A56A-389AD5B1AA0D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6199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99EC3-F191-432A-9AD5-5935A9801DB9}" type="slidenum">
              <a:rPr lang="en-GB" altLang="en-US"/>
              <a:pPr/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969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ca-ES" altLang="en-US" sz="2400" smtClean="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ca-ES" altLang="en-US" sz="2400" smtClean="0"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Haga clic para cambiar el estilo de título	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Haga clic para modificar el estilo de texto del patrón</a:t>
            </a:r>
          </a:p>
          <a:p>
            <a:pPr lvl="1"/>
            <a:r>
              <a:rPr lang="en-GB" altLang="en-US" smtClean="0"/>
              <a:t>Segundo nivel</a:t>
            </a:r>
          </a:p>
          <a:p>
            <a:pPr lvl="2"/>
            <a:r>
              <a:rPr lang="en-GB" altLang="en-US" smtClean="0"/>
              <a:t>Tercer nivel</a:t>
            </a:r>
          </a:p>
          <a:p>
            <a:pPr lvl="3"/>
            <a:r>
              <a:rPr lang="en-GB" altLang="en-US" smtClean="0"/>
              <a:t>Cuarto nivel</a:t>
            </a:r>
          </a:p>
          <a:p>
            <a:pPr lvl="4"/>
            <a:r>
              <a:rPr lang="en-GB" altLang="en-US" smtClean="0"/>
              <a:t>Quinto nivel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EA41B63-0C25-4114-AC06-E6881CE54F3E}" type="slidenum">
              <a:rPr lang="en-GB" altLang="en-US"/>
              <a:pPr/>
              <a:t>‹Nº›</a:t>
            </a:fld>
            <a:endParaRPr lang="en-GB" alt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8000" b="1" dirty="0" smtClean="0">
                <a:latin typeface="California" pitchFamily="2" charset="0"/>
              </a:rPr>
              <a:t>Cardinal Numbers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0		OH    ZERO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1		ONE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2		TWO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3		THREE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4		FOUR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5		FIVE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6		SIX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7		SEVEN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8		EIGHT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9		NINE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GB" altLang="en-US" b="1" dirty="0" smtClean="0"/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b="1" dirty="0" smtClean="0">
                <a:latin typeface="OldNewspaperTypes" panose="02000603060000020004" pitchFamily="2" charset="0"/>
              </a:rPr>
              <a:t>10		TEN</a:t>
            </a:r>
          </a:p>
          <a:p>
            <a:pPr eaLnBrk="1" hangingPunct="1"/>
            <a:endParaRPr lang="en-GB" altLang="en-US" b="1" dirty="0" smtClean="0">
              <a:latin typeface="OldNewspaperTypes" panose="02000603060000020004" pitchFamily="2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b="1" dirty="0" smtClean="0">
                <a:latin typeface="OldNewspaperTypes" panose="02000603060000020004" pitchFamily="2" charset="0"/>
              </a:rPr>
              <a:t>11		ELEVEN</a:t>
            </a:r>
          </a:p>
          <a:p>
            <a:pPr eaLnBrk="1" hangingPunct="1"/>
            <a:endParaRPr lang="en-GB" altLang="en-US" b="1" dirty="0" smtClean="0">
              <a:latin typeface="OldNewspaperTypes" panose="02000603060000020004" pitchFamily="2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b="1" dirty="0" smtClean="0">
                <a:latin typeface="OldNewspaperTypes" panose="02000603060000020004" pitchFamily="2" charset="0"/>
              </a:rPr>
              <a:t>12		TWELVE</a:t>
            </a:r>
          </a:p>
          <a:p>
            <a:pPr eaLnBrk="1" hangingPunct="1"/>
            <a:endParaRPr lang="en-GB" altLang="en-US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8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8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8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8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uild="p"/>
      <p:bldP spid="819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8000" dirty="0" smtClean="0">
                <a:solidFill>
                  <a:srgbClr val="FF0000"/>
                </a:solidFill>
                <a:latin typeface="California" pitchFamily="2" charset="0"/>
              </a:rPr>
              <a:t>Teen</a:t>
            </a:r>
            <a:r>
              <a:rPr lang="en-GB" altLang="en-US" sz="8000" dirty="0" smtClean="0">
                <a:latin typeface="California" pitchFamily="2" charset="0"/>
              </a:rPr>
              <a:t> Numbers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13			THIR</a:t>
            </a:r>
            <a:r>
              <a:rPr lang="en-GB" altLang="en-US" sz="36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14			FOUR</a:t>
            </a:r>
            <a:r>
              <a:rPr lang="en-GB" altLang="en-US" sz="36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15			FIF</a:t>
            </a:r>
            <a:r>
              <a:rPr lang="en-GB" altLang="en-US" sz="36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16			SIX</a:t>
            </a:r>
            <a:r>
              <a:rPr lang="en-GB" altLang="en-US" sz="36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17			SEVEN</a:t>
            </a:r>
            <a:r>
              <a:rPr lang="en-GB" altLang="en-US" sz="36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18			EIGH</a:t>
            </a:r>
            <a:r>
              <a:rPr lang="en-GB" altLang="en-US" sz="36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19			NINE</a:t>
            </a:r>
            <a:r>
              <a:rPr lang="en-GB" altLang="en-US" sz="36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TEEN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3600" b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7200" dirty="0" smtClean="0">
                <a:solidFill>
                  <a:schemeClr val="accent2"/>
                </a:solidFill>
                <a:latin typeface="California" pitchFamily="2" charset="0"/>
              </a:rPr>
              <a:t>TY</a:t>
            </a:r>
            <a:r>
              <a:rPr lang="en-GB" altLang="en-US" sz="7200" dirty="0" smtClean="0">
                <a:latin typeface="California" pitchFamily="2" charset="0"/>
              </a:rPr>
              <a:t> Numbers (tens)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20			TWEN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30			THIR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40			FOR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50			FIF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60			SIX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70			SEVEN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80			EIGH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90			NINE</a:t>
            </a:r>
            <a:r>
              <a:rPr lang="en-GB" altLang="en-US" sz="3600" b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8800" dirty="0" smtClean="0">
                <a:latin typeface="California" pitchFamily="2" charset="0"/>
              </a:rPr>
              <a:t>Remember: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4000" dirty="0" smtClean="0">
                <a:latin typeface="OldNewspaperTypes" panose="02000603060000020004" pitchFamily="2" charset="0"/>
              </a:rPr>
              <a:t>My daughter is </a:t>
            </a:r>
            <a:r>
              <a:rPr lang="en-GB" altLang="en-US" sz="4000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eighteen</a:t>
            </a:r>
            <a:r>
              <a:rPr lang="en-GB" altLang="en-US" sz="4000" dirty="0" smtClean="0">
                <a:latin typeface="OldNewspaperTypes" panose="02000603060000020004" pitchFamily="2" charset="0"/>
              </a:rPr>
              <a:t> years old, and her grandmother is </a:t>
            </a:r>
            <a:r>
              <a:rPr lang="en-GB" altLang="en-US" sz="4000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eighty</a:t>
            </a:r>
            <a:r>
              <a:rPr lang="en-GB" altLang="en-US" sz="4000" dirty="0" smtClean="0">
                <a:latin typeface="OldNewspaperTypes" panose="02000603060000020004" pitchFamily="2" charset="0"/>
              </a:rPr>
              <a:t>. 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 rot="20842709">
            <a:off x="5703888" y="3375025"/>
            <a:ext cx="81304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8800" dirty="0">
                <a:solidFill>
                  <a:srgbClr val="008000"/>
                </a:solidFill>
                <a:latin typeface="California" pitchFamily="2" charset="0"/>
              </a:rPr>
              <a:t>18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 rot="20669300">
            <a:off x="1250460" y="4574439"/>
            <a:ext cx="24559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9600" dirty="0">
                <a:solidFill>
                  <a:schemeClr val="accent2"/>
                </a:solidFill>
                <a:latin typeface="California" pitchFamily="2" charset="0"/>
              </a:rPr>
              <a:t>80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8000" dirty="0" smtClean="0">
                <a:solidFill>
                  <a:srgbClr val="FF0000"/>
                </a:solidFill>
                <a:latin typeface="California" pitchFamily="2" charset="0"/>
              </a:rPr>
              <a:t>-Teen </a:t>
            </a:r>
            <a:r>
              <a:rPr lang="en-US" altLang="en-US" sz="8000" dirty="0" smtClean="0">
                <a:latin typeface="California" pitchFamily="2" charset="0"/>
              </a:rPr>
              <a:t>vs. </a:t>
            </a:r>
            <a:r>
              <a:rPr lang="en-US" altLang="en-US" sz="8000" dirty="0" smtClean="0">
                <a:solidFill>
                  <a:srgbClr val="FF0000"/>
                </a:solidFill>
                <a:latin typeface="California" pitchFamily="2" charset="0"/>
              </a:rPr>
              <a:t>-Ty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OldNewspaperTypes" panose="02000603060000020004" pitchFamily="2" charset="0"/>
              </a:rPr>
              <a:t>13			</a:t>
            </a:r>
            <a:r>
              <a:rPr lang="es-419" altLang="en-US" b="1" dirty="0" smtClean="0">
                <a:latin typeface="OldNewspaperTypes" panose="02000603060000020004" pitchFamily="2" charset="0"/>
              </a:rPr>
              <a:t>         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30</a:t>
            </a:r>
          </a:p>
          <a:p>
            <a:pPr marL="400050" lvl="1" indent="0"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OldNewspaperTypes" panose="02000603060000020004" pitchFamily="2" charset="0"/>
              </a:rPr>
              <a:t>14			</a:t>
            </a:r>
            <a:r>
              <a:rPr lang="es-419" altLang="en-US" b="1" dirty="0" smtClean="0">
                <a:latin typeface="OldNewspaperTypes" panose="02000603060000020004" pitchFamily="2" charset="0"/>
              </a:rPr>
              <a:t>         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40</a:t>
            </a:r>
          </a:p>
          <a:p>
            <a:pPr marL="400050" lvl="1" indent="0"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OldNewspaperTypes" panose="02000603060000020004" pitchFamily="2" charset="0"/>
              </a:rPr>
              <a:t>15			</a:t>
            </a:r>
            <a:r>
              <a:rPr lang="es-419" altLang="en-US" b="1" dirty="0" smtClean="0">
                <a:latin typeface="OldNewspaperTypes" panose="02000603060000020004" pitchFamily="2" charset="0"/>
              </a:rPr>
              <a:t>         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50</a:t>
            </a:r>
          </a:p>
          <a:p>
            <a:pPr marL="400050" lvl="1" indent="0"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OldNewspaperTypes" panose="02000603060000020004" pitchFamily="2" charset="0"/>
              </a:rPr>
              <a:t>16			</a:t>
            </a:r>
            <a:r>
              <a:rPr lang="es-419" altLang="en-US" b="1" dirty="0" smtClean="0">
                <a:latin typeface="OldNewspaperTypes" panose="02000603060000020004" pitchFamily="2" charset="0"/>
              </a:rPr>
              <a:t>         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60</a:t>
            </a:r>
          </a:p>
          <a:p>
            <a:pPr marL="400050" lvl="1" indent="0"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OldNewspaperTypes" panose="02000603060000020004" pitchFamily="2" charset="0"/>
              </a:rPr>
              <a:t>17			</a:t>
            </a:r>
            <a:r>
              <a:rPr lang="es-419" altLang="en-US" b="1" dirty="0" smtClean="0">
                <a:latin typeface="OldNewspaperTypes" panose="02000603060000020004" pitchFamily="2" charset="0"/>
              </a:rPr>
              <a:t>         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70</a:t>
            </a:r>
          </a:p>
          <a:p>
            <a:pPr marL="400050" lvl="1" indent="0"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OldNewspaperTypes" panose="02000603060000020004" pitchFamily="2" charset="0"/>
              </a:rPr>
              <a:t>18			</a:t>
            </a:r>
            <a:r>
              <a:rPr lang="es-419" altLang="en-US" b="1" dirty="0" smtClean="0">
                <a:latin typeface="OldNewspaperTypes" panose="02000603060000020004" pitchFamily="2" charset="0"/>
              </a:rPr>
              <a:t>         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80</a:t>
            </a:r>
          </a:p>
          <a:p>
            <a:pPr marL="400050" lvl="1" indent="0">
              <a:buFont typeface="Wingdings" panose="05000000000000000000" pitchFamily="2" charset="2"/>
              <a:buNone/>
            </a:pPr>
            <a:r>
              <a:rPr lang="en-US" altLang="en-US" b="1" dirty="0" smtClean="0">
                <a:latin typeface="OldNewspaperTypes" panose="02000603060000020004" pitchFamily="2" charset="0"/>
              </a:rPr>
              <a:t>19			</a:t>
            </a:r>
            <a:r>
              <a:rPr lang="es-419" altLang="en-US" b="1" dirty="0" smtClean="0">
                <a:latin typeface="OldNewspaperTypes" panose="02000603060000020004" pitchFamily="2" charset="0"/>
              </a:rPr>
              <a:t>         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90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4000" b="1" dirty="0" smtClean="0">
                <a:latin typeface="California" pitchFamily="2" charset="0"/>
              </a:rPr>
              <a:t>The </a:t>
            </a:r>
            <a:r>
              <a:rPr lang="en-GB" altLang="en-US" sz="4000" b="1" dirty="0" smtClean="0">
                <a:solidFill>
                  <a:srgbClr val="FF0000"/>
                </a:solidFill>
                <a:latin typeface="California" pitchFamily="2" charset="0"/>
              </a:rPr>
              <a:t>tens </a:t>
            </a:r>
            <a:r>
              <a:rPr lang="en-GB" altLang="en-US" sz="4000" b="1" dirty="0" smtClean="0">
                <a:latin typeface="California" pitchFamily="2" charset="0"/>
              </a:rPr>
              <a:t>and the </a:t>
            </a:r>
            <a:r>
              <a:rPr lang="en-GB" altLang="en-US" sz="4000" b="1" dirty="0" smtClean="0">
                <a:solidFill>
                  <a:srgbClr val="FF0000"/>
                </a:solidFill>
                <a:latin typeface="California" pitchFamily="2" charset="0"/>
              </a:rPr>
              <a:t>units </a:t>
            </a:r>
            <a:r>
              <a:rPr lang="en-GB" altLang="en-US" sz="4000" b="1" dirty="0" smtClean="0">
                <a:latin typeface="California" pitchFamily="2" charset="0"/>
              </a:rPr>
              <a:t>are separated by a </a:t>
            </a:r>
            <a:r>
              <a:rPr lang="en-GB" altLang="en-US" sz="4000" b="1" dirty="0" smtClean="0">
                <a:solidFill>
                  <a:srgbClr val="FF0000"/>
                </a:solidFill>
                <a:latin typeface="California" pitchFamily="2" charset="0"/>
              </a:rPr>
              <a:t>hyphen</a:t>
            </a:r>
            <a:r>
              <a:rPr lang="en-GB" altLang="en-US" sz="4000" b="1" dirty="0" smtClean="0">
                <a:latin typeface="California" pitchFamily="2" charset="0"/>
              </a:rPr>
              <a:t>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4000" dirty="0" smtClean="0">
                <a:latin typeface="OldNewspaperTypes" panose="02000603060000020004" pitchFamily="2" charset="0"/>
              </a:rPr>
              <a:t>21		TWENTY</a:t>
            </a:r>
            <a:r>
              <a:rPr lang="en-GB" altLang="en-US" sz="40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GB" altLang="en-US" sz="4000" dirty="0" smtClean="0">
                <a:latin typeface="OldNewspaperTypes" panose="02000603060000020004" pitchFamily="2" charset="0"/>
              </a:rPr>
              <a:t>ONE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endParaRPr lang="en-GB" altLang="en-US" sz="4000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4000" dirty="0" smtClean="0">
                <a:latin typeface="OldNewspaperTypes" panose="02000603060000020004" pitchFamily="2" charset="0"/>
              </a:rPr>
              <a:t>32		THIRTY</a:t>
            </a:r>
            <a:r>
              <a:rPr lang="en-GB" altLang="en-US" sz="40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GB" altLang="en-US" sz="4000" dirty="0" smtClean="0">
                <a:latin typeface="OldNewspaperTypes" panose="02000603060000020004" pitchFamily="2" charset="0"/>
              </a:rPr>
              <a:t>TWO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endParaRPr lang="en-GB" altLang="en-US" sz="4000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4000" dirty="0" smtClean="0">
                <a:latin typeface="OldNewspaperTypes" panose="02000603060000020004" pitchFamily="2" charset="0"/>
              </a:rPr>
              <a:t>55		FIFTY</a:t>
            </a:r>
            <a:r>
              <a:rPr lang="en-GB" altLang="en-US" sz="40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GB" altLang="en-US" sz="4000" dirty="0" smtClean="0">
                <a:latin typeface="OldNewspaperTypes" panose="02000603060000020004" pitchFamily="2" charset="0"/>
              </a:rPr>
              <a:t>FIVE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endParaRPr lang="en-GB" altLang="en-US" sz="4000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sz="4000" dirty="0" smtClean="0">
                <a:latin typeface="OldNewspaperTypes" panose="02000603060000020004" pitchFamily="2" charset="0"/>
              </a:rPr>
              <a:t>97		NINETY</a:t>
            </a:r>
            <a:r>
              <a:rPr lang="en-GB" altLang="en-US" sz="40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GB" altLang="en-US" sz="4000" dirty="0" smtClean="0">
                <a:latin typeface="OldNewspaperTypes" panose="02000603060000020004" pitchFamily="2" charset="0"/>
              </a:rPr>
              <a:t>SEVEN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918" y="18864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z="9600" b="1" dirty="0" smtClean="0">
                <a:latin typeface="California" pitchFamily="2" charset="0"/>
              </a:rPr>
              <a:t>100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188640"/>
            <a:ext cx="7772400" cy="4530725"/>
          </a:xfrm>
        </p:spPr>
        <p:txBody>
          <a:bodyPr/>
          <a:lstStyle/>
          <a:p>
            <a:pPr eaLnBrk="1" hangingPunct="1"/>
            <a:endParaRPr lang="en-GB" altLang="en-US" sz="7200" b="1" dirty="0" smtClean="0"/>
          </a:p>
          <a:p>
            <a:pPr marL="0" indent="0" eaLnBrk="1" hangingPunct="1">
              <a:buNone/>
            </a:pPr>
            <a:r>
              <a:rPr lang="en-GB" altLang="en-US" sz="9600" b="1" dirty="0" smtClean="0">
                <a:latin typeface="California" pitchFamily="2" charset="0"/>
              </a:rPr>
              <a:t>ONE HUNDRED</a:t>
            </a:r>
          </a:p>
          <a:p>
            <a:pPr marL="1828800" lvl="4" indent="0" eaLnBrk="1" hangingPunct="1">
              <a:buNone/>
            </a:pPr>
            <a:r>
              <a:rPr lang="en-GB" altLang="en-US" sz="9600" dirty="0" smtClean="0">
                <a:solidFill>
                  <a:srgbClr val="FF0000"/>
                </a:solidFill>
                <a:latin typeface="California" pitchFamily="2" charset="0"/>
              </a:rPr>
              <a:t>or</a:t>
            </a:r>
          </a:p>
          <a:p>
            <a:pPr marL="0" indent="0" eaLnBrk="1" hangingPunct="1">
              <a:buNone/>
            </a:pPr>
            <a:r>
              <a:rPr lang="en-GB" altLang="en-US" sz="9600" b="1" dirty="0" smtClean="0">
                <a:latin typeface="California" pitchFamily="2" charset="0"/>
              </a:rPr>
              <a:t>A HUNDRED</a:t>
            </a:r>
          </a:p>
          <a:p>
            <a:pPr marL="914400" lvl="2" indent="0" eaLnBrk="1" hangingPunct="1">
              <a:buNone/>
            </a:pPr>
            <a:endParaRPr lang="en-GB" alt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6600" b="1" dirty="0" smtClean="0">
                <a:latin typeface="California" pitchFamily="2" charset="0"/>
              </a:rPr>
              <a:t>After Hundred</a:t>
            </a:r>
            <a:r>
              <a:rPr lang="en-GB" altLang="en-US" sz="6600" dirty="0" smtClean="0">
                <a:latin typeface="California" pitchFamily="2" charset="0"/>
              </a:rPr>
              <a:t> </a:t>
            </a:r>
            <a:endParaRPr lang="en-GB" altLang="en-US" sz="6600" dirty="0" smtClean="0">
              <a:solidFill>
                <a:srgbClr val="0066FF"/>
              </a:solidFill>
              <a:latin typeface="California" pitchFamily="2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108	a hundred eight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endParaRPr lang="en-GB" altLang="en-US" sz="3600" b="1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213	two hundred thirteen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endParaRPr lang="en-GB" altLang="en-US" sz="3600" b="1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390	three hundred ninety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endParaRPr lang="en-GB" altLang="en-US" sz="3600" b="1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3600" b="1" dirty="0" smtClean="0">
                <a:latin typeface="OldNewspaperTypes" panose="02000603060000020004" pitchFamily="2" charset="0"/>
              </a:rPr>
              <a:t>666	six hundred sixty-six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9600" b="1" dirty="0" smtClean="0">
                <a:latin typeface="California" pitchFamily="2" charset="0"/>
              </a:rPr>
              <a:t>1,000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6" y="861692"/>
            <a:ext cx="7402016" cy="3061965"/>
          </a:xfrm>
        </p:spPr>
        <p:txBody>
          <a:bodyPr/>
          <a:lstStyle/>
          <a:p>
            <a:pPr marL="0" indent="0" eaLnBrk="1" hangingPunct="1">
              <a:buNone/>
            </a:pPr>
            <a:endParaRPr lang="en-GB" altLang="en-US" sz="6600" b="1" dirty="0" smtClean="0"/>
          </a:p>
          <a:p>
            <a:pPr marL="0" indent="0" eaLnBrk="1" hangingPunct="1">
              <a:buNone/>
            </a:pPr>
            <a:r>
              <a:rPr lang="en-GB" altLang="en-US" sz="7200" b="1" dirty="0" smtClean="0">
                <a:latin typeface="California" pitchFamily="2" charset="0"/>
              </a:rPr>
              <a:t>ONE THOUSAND</a:t>
            </a:r>
          </a:p>
          <a:p>
            <a:pPr marL="1828800" lvl="4" indent="0" eaLnBrk="1" hangingPunct="1">
              <a:buNone/>
            </a:pPr>
            <a:r>
              <a:rPr lang="en-GB" altLang="en-US" sz="7200" dirty="0" smtClean="0">
                <a:solidFill>
                  <a:srgbClr val="FF0000"/>
                </a:solidFill>
                <a:latin typeface="California" pitchFamily="2" charset="0"/>
              </a:rPr>
              <a:t>or</a:t>
            </a:r>
          </a:p>
          <a:p>
            <a:pPr marL="0" indent="0" eaLnBrk="1" hangingPunct="1">
              <a:buNone/>
            </a:pPr>
            <a:r>
              <a:rPr lang="en-GB" altLang="en-US" sz="7200" b="1" dirty="0" smtClean="0">
                <a:latin typeface="California" pitchFamily="2" charset="0"/>
              </a:rPr>
              <a:t>A THOUSAND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4400" b="1" dirty="0" smtClean="0">
                <a:latin typeface="California" pitchFamily="2" charset="0"/>
              </a:rPr>
              <a:t>After thousand </a:t>
            </a:r>
            <a:r>
              <a:rPr lang="en-GB" altLang="en-US" sz="4400" dirty="0" smtClean="0">
                <a:latin typeface="California" pitchFamily="2" charset="0"/>
              </a:rPr>
              <a:t>you need a </a:t>
            </a:r>
            <a:r>
              <a:rPr lang="en-GB" altLang="en-US" sz="4400" b="1" dirty="0" smtClean="0">
                <a:solidFill>
                  <a:srgbClr val="FF0000"/>
                </a:solidFill>
                <a:latin typeface="California" pitchFamily="2" charset="0"/>
              </a:rPr>
              <a:t>comma</a:t>
            </a:r>
            <a:r>
              <a:rPr lang="en-GB" altLang="en-US" sz="4400" dirty="0" smtClean="0">
                <a:solidFill>
                  <a:schemeClr val="tx1"/>
                </a:solidFill>
                <a:latin typeface="California" pitchFamily="2" charset="0"/>
              </a:rPr>
              <a:t>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b="1" dirty="0" smtClean="0">
                <a:latin typeface="OldNewspaperTypes" panose="02000603060000020004" pitchFamily="2" charset="0"/>
              </a:rPr>
              <a:t>1</a:t>
            </a:r>
            <a:r>
              <a:rPr lang="en-GB" altLang="en-US" b="1" dirty="0" smtClean="0">
                <a:solidFill>
                  <a:schemeClr val="bg2"/>
                </a:solidFill>
                <a:latin typeface="OldNewspaperTypes" panose="02000603060000020004" pitchFamily="2" charset="0"/>
              </a:rPr>
              <a:t>,</a:t>
            </a:r>
            <a:r>
              <a:rPr lang="en-GB" altLang="en-US" b="1" dirty="0" smtClean="0">
                <a:latin typeface="OldNewspaperTypes" panose="02000603060000020004" pitchFamily="2" charset="0"/>
              </a:rPr>
              <a:t>004	one thousand</a:t>
            </a:r>
            <a:r>
              <a:rPr lang="en-GB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,</a:t>
            </a:r>
            <a:r>
              <a:rPr lang="en-GB" altLang="en-US" b="1" dirty="0" smtClean="0">
                <a:latin typeface="OldNewspaperTypes" panose="02000603060000020004" pitchFamily="2" charset="0"/>
              </a:rPr>
              <a:t> four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endParaRPr lang="en-GB" altLang="en-US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b="1" dirty="0" smtClean="0">
                <a:latin typeface="OldNewspaperTypes" panose="02000603060000020004" pitchFamily="2" charset="0"/>
              </a:rPr>
              <a:t>1</a:t>
            </a:r>
            <a:r>
              <a:rPr lang="en-GB" altLang="en-US" b="1" dirty="0" smtClean="0">
                <a:solidFill>
                  <a:schemeClr val="bg2"/>
                </a:solidFill>
                <a:latin typeface="OldNewspaperTypes" panose="02000603060000020004" pitchFamily="2" charset="0"/>
              </a:rPr>
              <a:t>,</a:t>
            </a:r>
            <a:r>
              <a:rPr lang="en-GB" altLang="en-US" b="1" dirty="0" smtClean="0">
                <a:latin typeface="OldNewspaperTypes" panose="02000603060000020004" pitchFamily="2" charset="0"/>
              </a:rPr>
              <a:t>118	one thousand</a:t>
            </a:r>
            <a:r>
              <a:rPr lang="en-GB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,</a:t>
            </a:r>
            <a:r>
              <a:rPr lang="en-GB" altLang="en-US" b="1" dirty="0" smtClean="0">
                <a:latin typeface="OldNewspaperTypes" panose="02000603060000020004" pitchFamily="2" charset="0"/>
              </a:rPr>
              <a:t> one hundred  eighteen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endParaRPr lang="en-GB" altLang="en-US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b="1" dirty="0" smtClean="0">
                <a:latin typeface="OldNewspaperTypes" panose="02000603060000020004" pitchFamily="2" charset="0"/>
              </a:rPr>
              <a:t>3,500	three thousand</a:t>
            </a:r>
            <a:r>
              <a:rPr lang="en-GB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,</a:t>
            </a:r>
            <a:r>
              <a:rPr lang="en-GB" altLang="en-US" b="1" dirty="0" smtClean="0">
                <a:solidFill>
                  <a:srgbClr val="FF9900"/>
                </a:solidFill>
                <a:latin typeface="OldNewspaperTypes" panose="02000603060000020004" pitchFamily="2" charset="0"/>
              </a:rPr>
              <a:t> </a:t>
            </a:r>
            <a:r>
              <a:rPr lang="en-GB" altLang="en-US" b="1" dirty="0" smtClean="0">
                <a:latin typeface="OldNewspaperTypes" panose="02000603060000020004" pitchFamily="2" charset="0"/>
              </a:rPr>
              <a:t>five hundred</a:t>
            </a: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endParaRPr lang="en-GB" altLang="en-US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þ"/>
            </a:pPr>
            <a:r>
              <a:rPr lang="en-GB" altLang="en-US" b="1" dirty="0" smtClean="0">
                <a:latin typeface="OldNewspaperTypes" panose="02000603060000020004" pitchFamily="2" charset="0"/>
              </a:rPr>
              <a:t>6,894	six thousand</a:t>
            </a:r>
            <a:r>
              <a:rPr lang="en-GB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,</a:t>
            </a:r>
            <a:r>
              <a:rPr lang="en-GB" altLang="en-US" b="1" dirty="0" smtClean="0">
                <a:solidFill>
                  <a:srgbClr val="FF9900"/>
                </a:solidFill>
                <a:latin typeface="OldNewspaperTypes" panose="02000603060000020004" pitchFamily="2" charset="0"/>
              </a:rPr>
              <a:t> </a:t>
            </a:r>
            <a:r>
              <a:rPr lang="en-GB" altLang="en-US" b="1" dirty="0" smtClean="0">
                <a:latin typeface="OldNewspaperTypes" panose="02000603060000020004" pitchFamily="2" charset="0"/>
              </a:rPr>
              <a:t>eight hundred  ninety-four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9600" b="1" dirty="0" smtClean="0">
                <a:latin typeface="California" pitchFamily="2" charset="0"/>
              </a:rPr>
              <a:t>1,000,000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548680"/>
            <a:ext cx="7772400" cy="4530725"/>
          </a:xfrm>
        </p:spPr>
        <p:txBody>
          <a:bodyPr/>
          <a:lstStyle/>
          <a:p>
            <a:pPr eaLnBrk="1" hangingPunct="1"/>
            <a:endParaRPr lang="en-GB" altLang="en-US" sz="5400" b="1" dirty="0" smtClean="0"/>
          </a:p>
          <a:p>
            <a:pPr marL="0" indent="0" eaLnBrk="1" hangingPunct="1">
              <a:buNone/>
            </a:pPr>
            <a:r>
              <a:rPr lang="en-GB" altLang="en-US" sz="9600" b="1" dirty="0" smtClean="0">
                <a:latin typeface="California" pitchFamily="2" charset="0"/>
              </a:rPr>
              <a:t>ONE MILLION</a:t>
            </a:r>
          </a:p>
          <a:p>
            <a:pPr marL="1828800" lvl="4" indent="0" eaLnBrk="1" hangingPunct="1">
              <a:buNone/>
            </a:pPr>
            <a:r>
              <a:rPr lang="en-GB" altLang="en-US" sz="9600" b="1" dirty="0" smtClean="0">
                <a:solidFill>
                  <a:srgbClr val="FF0000"/>
                </a:solidFill>
                <a:latin typeface="California" pitchFamily="2" charset="0"/>
              </a:rPr>
              <a:t>or</a:t>
            </a:r>
          </a:p>
          <a:p>
            <a:pPr marL="0" indent="0" eaLnBrk="1" hangingPunct="1">
              <a:buNone/>
            </a:pPr>
            <a:r>
              <a:rPr lang="en-GB" altLang="en-US" sz="9600" b="1" dirty="0" smtClean="0">
                <a:latin typeface="California" pitchFamily="2" charset="0"/>
              </a:rPr>
              <a:t>A MILLION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9600" b="1" dirty="0" smtClean="0">
                <a:latin typeface="California" pitchFamily="2" charset="0"/>
              </a:rPr>
              <a:t>5,000,000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"/>
            </a:pPr>
            <a:r>
              <a:rPr lang="en-GB" altLang="en-US" sz="9600" b="1" dirty="0" smtClean="0">
                <a:latin typeface="California" pitchFamily="2" charset="0"/>
              </a:rPr>
              <a:t>FIVE MILLION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907704" y="3717032"/>
            <a:ext cx="70294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8000" dirty="0">
                <a:latin typeface="California" pitchFamily="2" charset="0"/>
              </a:rPr>
              <a:t>Million</a:t>
            </a:r>
            <a:r>
              <a:rPr lang="en-GB" altLang="en-US" sz="8000" b="1" dirty="0">
                <a:solidFill>
                  <a:schemeClr val="accent2"/>
                </a:solidFill>
                <a:latin typeface="California" pitchFamily="2" charset="0"/>
              </a:rPr>
              <a:t>s</a:t>
            </a:r>
            <a:r>
              <a:rPr lang="en-GB" altLang="en-US" sz="8000" dirty="0">
                <a:latin typeface="California" pitchFamily="2" charset="0"/>
              </a:rPr>
              <a:t> is </a:t>
            </a:r>
            <a:r>
              <a:rPr lang="en-GB" altLang="en-US" sz="8000" b="1" dirty="0">
                <a:solidFill>
                  <a:srgbClr val="FF0000"/>
                </a:solidFill>
                <a:latin typeface="California" pitchFamily="2" charset="0"/>
              </a:rPr>
              <a:t>WRONG</a:t>
            </a:r>
            <a:r>
              <a:rPr lang="en-GB" altLang="en-US" sz="4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5400" dirty="0" smtClean="0">
                <a:latin typeface="California" pitchFamily="2" charset="0"/>
              </a:rPr>
              <a:t>Let’s write some numbers.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773238"/>
            <a:ext cx="2232025" cy="4530725"/>
          </a:xfrm>
        </p:spPr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68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19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23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40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91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104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222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739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/>
              <a:t>1,215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8800" dirty="0" smtClean="0">
                <a:latin typeface="California" pitchFamily="2" charset="0"/>
              </a:rPr>
              <a:t>…and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628775"/>
            <a:ext cx="2024063" cy="4530725"/>
          </a:xfrm>
        </p:spPr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6,430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altLang="en-US" sz="2400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12,900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altLang="en-US" sz="2400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35,827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altLang="en-US" sz="2400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115,582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altLang="en-US" sz="2400" b="1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6,941,528</a:t>
            </a:r>
          </a:p>
          <a:p>
            <a:pPr eaLnBrk="1" hangingPunct="1"/>
            <a:endParaRPr lang="en-GB" altLang="en-US" sz="2400" dirty="0" smtClean="0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843213" y="1628775"/>
            <a:ext cx="5688012" cy="43148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GB" altLang="en-US" sz="2400" b="1" smtClean="0"/>
          </a:p>
          <a:p>
            <a:pPr eaLnBrk="1" hangingPunct="1"/>
            <a:endParaRPr lang="en-GB" altLang="en-US" sz="2400" b="1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9600" b="1" dirty="0" smtClean="0">
                <a:latin typeface="California" pitchFamily="2" charset="0"/>
              </a:rPr>
              <a:t>Ordinal Numbers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FIR</a:t>
            </a:r>
            <a:r>
              <a:rPr lang="en-GB" altLang="en-US" sz="2400" b="1" dirty="0" smtClean="0">
                <a:solidFill>
                  <a:srgbClr val="FF9900"/>
                </a:solidFill>
                <a:latin typeface="OldNewspaperTypes" panose="02000603060000020004" pitchFamily="2" charset="0"/>
              </a:rPr>
              <a:t>ST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SECO</a:t>
            </a:r>
            <a:r>
              <a:rPr lang="en-GB" altLang="en-US" sz="2400" b="1" dirty="0" smtClean="0">
                <a:solidFill>
                  <a:srgbClr val="0066FF"/>
                </a:solidFill>
                <a:latin typeface="OldNewspaperTypes" panose="02000603060000020004" pitchFamily="2" charset="0"/>
              </a:rPr>
              <a:t>ND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THI</a:t>
            </a:r>
            <a:r>
              <a:rPr lang="en-GB" altLang="en-US" sz="24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RD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FOUR</a:t>
            </a:r>
            <a:r>
              <a:rPr lang="en-GB" altLang="en-US" sz="24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FIF</a:t>
            </a:r>
            <a:r>
              <a:rPr lang="en-GB" altLang="en-US" sz="24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SIX</a:t>
            </a:r>
            <a:r>
              <a:rPr lang="en-GB" altLang="en-US" sz="24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SEVEN</a:t>
            </a:r>
            <a:r>
              <a:rPr lang="en-GB" altLang="en-US" sz="24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EIGH</a:t>
            </a:r>
            <a:r>
              <a:rPr lang="en-GB" altLang="en-US" sz="24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NIN</a:t>
            </a:r>
            <a:r>
              <a:rPr lang="en-GB" altLang="en-US" sz="24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TEN</a:t>
            </a:r>
            <a:r>
              <a:rPr lang="en-GB" altLang="en-US" sz="24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Ordinal numbers ending: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1……..</a:t>
            </a:r>
            <a:r>
              <a:rPr lang="en-GB" altLang="en-US" sz="2400" b="1" dirty="0" err="1" smtClean="0">
                <a:solidFill>
                  <a:srgbClr val="FF9900"/>
                </a:solidFill>
                <a:latin typeface="OldNewspaperTypes" panose="02000603060000020004" pitchFamily="2" charset="0"/>
              </a:rPr>
              <a:t>st</a:t>
            </a:r>
            <a:endParaRPr lang="en-GB" altLang="en-US" sz="2400" b="1" dirty="0" smtClean="0">
              <a:solidFill>
                <a:srgbClr val="FF9900"/>
              </a:solidFill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2……..</a:t>
            </a:r>
            <a:r>
              <a:rPr lang="en-GB" altLang="en-US" sz="2400" b="1" dirty="0" err="1" smtClean="0">
                <a:solidFill>
                  <a:srgbClr val="0066FF"/>
                </a:solidFill>
                <a:latin typeface="OldNewspaperTypes" panose="02000603060000020004" pitchFamily="2" charset="0"/>
              </a:rPr>
              <a:t>nd</a:t>
            </a:r>
            <a:endParaRPr lang="en-GB" altLang="en-US" sz="2400" b="1" dirty="0" smtClean="0">
              <a:solidFill>
                <a:srgbClr val="0066FF"/>
              </a:solidFill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3……. </a:t>
            </a:r>
            <a:r>
              <a:rPr lang="en-GB" altLang="en-US" sz="2400" b="1" dirty="0" err="1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rd</a:t>
            </a:r>
            <a:endParaRPr lang="en-GB" altLang="en-US" sz="2400" b="1" dirty="0" smtClean="0">
              <a:solidFill>
                <a:schemeClr val="accent2"/>
              </a:solidFill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Except:</a:t>
            </a:r>
          </a:p>
          <a:p>
            <a:pPr lvl="1"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200" b="1" dirty="0" smtClean="0">
                <a:latin typeface="OldNewspaperTypes" panose="02000603060000020004" pitchFamily="2" charset="0"/>
              </a:rPr>
              <a:t>11	eleven</a:t>
            </a:r>
            <a:r>
              <a:rPr lang="en-GB" altLang="en-US" sz="22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lvl="1"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200" b="1" dirty="0" smtClean="0">
                <a:latin typeface="OldNewspaperTypes" panose="02000603060000020004" pitchFamily="2" charset="0"/>
              </a:rPr>
              <a:t>12	twelf</a:t>
            </a:r>
            <a:r>
              <a:rPr lang="en-GB" altLang="en-US" sz="22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lvl="1"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200" b="1" dirty="0" smtClean="0">
                <a:latin typeface="OldNewspaperTypes" panose="02000603060000020004" pitchFamily="2" charset="0"/>
              </a:rPr>
              <a:t>13	thirteen</a:t>
            </a:r>
            <a:r>
              <a:rPr lang="en-GB" altLang="en-US" sz="2200" b="1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endParaRPr lang="en-GB" altLang="en-US" sz="2400" b="1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sz="2400" b="1" dirty="0" smtClean="0">
                <a:latin typeface="OldNewspaperTypes" panose="02000603060000020004" pitchFamily="2" charset="0"/>
              </a:rPr>
              <a:t>and the rest….. </a:t>
            </a:r>
            <a:r>
              <a:rPr lang="en-GB" altLang="en-US" sz="2400" b="1" dirty="0" err="1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  <a:endParaRPr lang="en-GB" altLang="en-US" sz="2400" b="1" dirty="0" smtClean="0">
              <a:solidFill>
                <a:srgbClr val="00B050"/>
              </a:solidFill>
              <a:latin typeface="OldNewspaperTypes" panose="0200060306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3800" b="1" dirty="0" smtClean="0">
                <a:latin typeface="California" pitchFamily="2" charset="0"/>
              </a:rPr>
              <a:t>Ordinal numbers follow the same rule as cardinal numbers.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15</a:t>
            </a:r>
            <a:r>
              <a:rPr lang="en-GB" altLang="en-US" b="1" baseline="30000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  <a:r>
              <a:rPr lang="en-GB" altLang="en-US" dirty="0" smtClean="0">
                <a:latin typeface="OldNewspaperTypes" panose="02000603060000020004" pitchFamily="2" charset="0"/>
              </a:rPr>
              <a:t>	fifteenth 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20</a:t>
            </a:r>
            <a:r>
              <a:rPr lang="en-GB" altLang="en-US" b="1" baseline="30000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  <a:r>
              <a:rPr lang="en-GB" altLang="en-US" dirty="0" smtClean="0">
                <a:latin typeface="OldNewspaperTypes" panose="02000603060000020004" pitchFamily="2" charset="0"/>
              </a:rPr>
              <a:t>	twentieth 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21</a:t>
            </a:r>
            <a:r>
              <a:rPr lang="en-GB" altLang="en-US" b="1" baseline="30000" dirty="0" smtClean="0">
                <a:solidFill>
                  <a:srgbClr val="FF9900"/>
                </a:solidFill>
                <a:latin typeface="OldNewspaperTypes" panose="02000603060000020004" pitchFamily="2" charset="0"/>
              </a:rPr>
              <a:t>st</a:t>
            </a:r>
            <a:r>
              <a:rPr lang="en-GB" altLang="en-US" dirty="0" smtClean="0">
                <a:latin typeface="OldNewspaperTypes" panose="02000603060000020004" pitchFamily="2" charset="0"/>
              </a:rPr>
              <a:t>	twenty-first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22</a:t>
            </a:r>
            <a:r>
              <a:rPr lang="en-GB" altLang="en-US" b="1" baseline="30000" dirty="0" smtClean="0">
                <a:solidFill>
                  <a:srgbClr val="0066FF"/>
                </a:solidFill>
                <a:latin typeface="OldNewspaperTypes" panose="02000603060000020004" pitchFamily="2" charset="0"/>
              </a:rPr>
              <a:t>nd</a:t>
            </a:r>
            <a:r>
              <a:rPr lang="en-GB" altLang="en-US" dirty="0" smtClean="0">
                <a:latin typeface="OldNewspaperTypes" panose="02000603060000020004" pitchFamily="2" charset="0"/>
              </a:rPr>
              <a:t>	twenty-second</a:t>
            </a:r>
            <a:endParaRPr lang="en-GB" altLang="en-US" baseline="30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23</a:t>
            </a:r>
            <a:r>
              <a:rPr lang="en-GB" altLang="en-US" b="1" baseline="30000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rd</a:t>
            </a:r>
            <a:r>
              <a:rPr lang="en-GB" altLang="en-US" dirty="0" smtClean="0">
                <a:latin typeface="OldNewspaperTypes" panose="02000603060000020004" pitchFamily="2" charset="0"/>
              </a:rPr>
              <a:t>	twenty-third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24</a:t>
            </a:r>
            <a:r>
              <a:rPr lang="en-GB" altLang="en-US" b="1" baseline="30000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  <a:r>
              <a:rPr lang="en-GB" altLang="en-US" dirty="0" smtClean="0">
                <a:latin typeface="OldNewspaperTypes" panose="02000603060000020004" pitchFamily="2" charset="0"/>
              </a:rPr>
              <a:t>	twenty-fourth    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32</a:t>
            </a:r>
            <a:r>
              <a:rPr lang="en-GB" altLang="en-US" b="1" baseline="30000" dirty="0" smtClean="0">
                <a:solidFill>
                  <a:srgbClr val="0066FF"/>
                </a:solidFill>
                <a:latin typeface="OldNewspaperTypes" panose="02000603060000020004" pitchFamily="2" charset="0"/>
              </a:rPr>
              <a:t>nd</a:t>
            </a:r>
            <a:r>
              <a:rPr lang="en-GB" altLang="en-US" dirty="0" smtClean="0">
                <a:latin typeface="OldNewspaperTypes" panose="02000603060000020004" pitchFamily="2" charset="0"/>
              </a:rPr>
              <a:t>	thirty-second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55</a:t>
            </a:r>
            <a:r>
              <a:rPr lang="en-GB" altLang="en-US" b="1" baseline="30000" dirty="0" smtClean="0">
                <a:solidFill>
                  <a:srgbClr val="00B050"/>
                </a:solidFill>
                <a:latin typeface="OldNewspaperTypes" panose="02000603060000020004" pitchFamily="2" charset="0"/>
              </a:rPr>
              <a:t>th</a:t>
            </a:r>
            <a:r>
              <a:rPr lang="en-GB" altLang="en-US" dirty="0" smtClean="0">
                <a:latin typeface="OldNewspaperTypes" panose="02000603060000020004" pitchFamily="2" charset="0"/>
              </a:rPr>
              <a:t>	fifty-fifth 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þ"/>
            </a:pPr>
            <a:r>
              <a:rPr lang="en-GB" altLang="en-US" dirty="0" smtClean="0">
                <a:latin typeface="OldNewspaperTypes" panose="02000603060000020004" pitchFamily="2" charset="0"/>
              </a:rPr>
              <a:t>61</a:t>
            </a:r>
            <a:r>
              <a:rPr lang="en-GB" altLang="en-US" b="1" baseline="30000" dirty="0" smtClean="0">
                <a:solidFill>
                  <a:srgbClr val="FF9900"/>
                </a:solidFill>
                <a:latin typeface="OldNewspaperTypes" panose="02000603060000020004" pitchFamily="2" charset="0"/>
              </a:rPr>
              <a:t>st</a:t>
            </a:r>
            <a:r>
              <a:rPr lang="en-GB" altLang="en-US" dirty="0" smtClean="0">
                <a:latin typeface="OldNewspaperTypes" panose="02000603060000020004" pitchFamily="2" charset="0"/>
              </a:rPr>
              <a:t>	sixty-first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4000" b="1" dirty="0" smtClean="0">
                <a:latin typeface="California" pitchFamily="2" charset="0"/>
              </a:rPr>
              <a:t>Ordinal numbers are used with dates.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39177"/>
            <a:ext cx="7772400" cy="4530725"/>
          </a:xfrm>
        </p:spPr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r>
              <a:rPr lang="en-GB" altLang="en-US" dirty="0" smtClean="0">
                <a:latin typeface="OldNewspaperTypes" panose="02000603060000020004" pitchFamily="2" charset="0"/>
              </a:rPr>
              <a:t>This is the way we say and write the date: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r>
              <a:rPr lang="en-GB" altLang="en-US" dirty="0" smtClean="0">
                <a:latin typeface="OldNewspaperTypes" panose="02000603060000020004" pitchFamily="2" charset="0"/>
              </a:rPr>
              <a:t>	Today is </a:t>
            </a:r>
            <a:r>
              <a:rPr lang="en-GB" altLang="en-US" b="1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November 18, 2014</a:t>
            </a:r>
            <a:r>
              <a:rPr lang="en-GB" altLang="en-US" dirty="0" smtClean="0">
                <a:latin typeface="OldNewspaperTypes" panose="02000603060000020004" pitchFamily="2" charset="0"/>
              </a:rPr>
              <a:t>.</a:t>
            </a:r>
            <a:endParaRPr lang="es-419" altLang="en-US" dirty="0" smtClean="0">
              <a:latin typeface="OldNewspaperTypes" panose="02000603060000020004" pitchFamily="2" charset="0"/>
            </a:endParaRPr>
          </a:p>
          <a:p>
            <a:pPr marL="0" indent="0" eaLnBrk="1" hangingPunct="1">
              <a:buClrTx/>
              <a:buNone/>
              <a:defRPr/>
            </a:pPr>
            <a:endParaRPr lang="en-GB" altLang="en-US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r>
              <a:rPr lang="en-GB" altLang="en-US" dirty="0" smtClean="0">
                <a:latin typeface="OldNewspaperTypes" panose="02000603060000020004" pitchFamily="2" charset="0"/>
              </a:rPr>
              <a:t>We say “Today is November</a:t>
            </a:r>
            <a:r>
              <a:rPr lang="en-GB" altLang="en-US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 </a:t>
            </a:r>
            <a:r>
              <a:rPr lang="en-GB" altLang="en-US" b="1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eighteenth</a:t>
            </a:r>
            <a:r>
              <a:rPr lang="en-GB" altLang="en-US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, </a:t>
            </a:r>
            <a:r>
              <a:rPr lang="en-GB" altLang="en-US" dirty="0" smtClean="0">
                <a:latin typeface="OldNewspaperTypes" panose="02000603060000020004" pitchFamily="2" charset="0"/>
              </a:rPr>
              <a:t>two thousand fourteen.” 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endParaRPr lang="en-GB" altLang="en-US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r>
              <a:rPr lang="en-GB" altLang="en-US" dirty="0">
                <a:latin typeface="OldNewspaperTypes" panose="02000603060000020004" pitchFamily="2" charset="0"/>
              </a:rPr>
              <a:t> </a:t>
            </a:r>
            <a:r>
              <a:rPr lang="en-GB" altLang="en-US" dirty="0" smtClean="0">
                <a:latin typeface="OldNewspaperTypes" panose="02000603060000020004" pitchFamily="2" charset="0"/>
              </a:rPr>
              <a:t>	Today is </a:t>
            </a:r>
            <a:r>
              <a:rPr lang="en-GB" altLang="en-US" b="1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18 November 2014</a:t>
            </a:r>
            <a:r>
              <a:rPr lang="en-GB" altLang="en-US" dirty="0" smtClean="0">
                <a:latin typeface="OldNewspaperTypes" panose="02000603060000020004" pitchFamily="2" charset="0"/>
              </a:rPr>
              <a:t>.</a:t>
            </a:r>
            <a:endParaRPr lang="en-GB" altLang="en-US" dirty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endParaRPr lang="en-GB" altLang="en-US" dirty="0" smtClean="0">
              <a:latin typeface="OldNewspaperTypes" panose="02000603060000020004" pitchFamily="2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r>
              <a:rPr lang="en-GB" altLang="en-US" dirty="0" smtClean="0">
                <a:latin typeface="OldNewspaperTypes" panose="02000603060000020004" pitchFamily="2" charset="0"/>
              </a:rPr>
              <a:t>We say “Today is </a:t>
            </a:r>
            <a:r>
              <a:rPr lang="en-GB" altLang="en-US" b="1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the eighteenth</a:t>
            </a:r>
            <a:r>
              <a:rPr lang="en-GB" altLang="en-US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 </a:t>
            </a:r>
            <a:r>
              <a:rPr lang="en-GB" altLang="en-US" b="1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of</a:t>
            </a:r>
            <a:r>
              <a:rPr lang="en-GB" altLang="en-US" dirty="0" smtClean="0">
                <a:solidFill>
                  <a:srgbClr val="0070C0"/>
                </a:solidFill>
                <a:latin typeface="OldNewspaperTypes" panose="02000603060000020004" pitchFamily="2" charset="0"/>
              </a:rPr>
              <a:t> </a:t>
            </a:r>
            <a:r>
              <a:rPr lang="en-GB" altLang="en-US" dirty="0" smtClean="0">
                <a:latin typeface="OldNewspaperTypes" panose="02000603060000020004" pitchFamily="2" charset="0"/>
              </a:rPr>
              <a:t>November two thousand fourteen.”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 dirty="0" smtClean="0">
                <a:latin typeface="California" pitchFamily="2" charset="0"/>
              </a:rPr>
              <a:t>Using </a:t>
            </a:r>
            <a:r>
              <a:rPr lang="en-US" altLang="en-US" sz="4800" b="1" dirty="0" smtClean="0">
                <a:latin typeface="California" pitchFamily="2" charset="0"/>
              </a:rPr>
              <a:t>In</a:t>
            </a:r>
            <a:r>
              <a:rPr lang="en-US" altLang="en-US" sz="4800" dirty="0" smtClean="0">
                <a:latin typeface="California" pitchFamily="2" charset="0"/>
              </a:rPr>
              <a:t> and </a:t>
            </a:r>
            <a:r>
              <a:rPr lang="en-US" altLang="en-US" sz="4800" b="1" dirty="0" smtClean="0">
                <a:latin typeface="California" pitchFamily="2" charset="0"/>
              </a:rPr>
              <a:t>On</a:t>
            </a:r>
            <a:r>
              <a:rPr lang="en-US" altLang="en-US" sz="4800" dirty="0" smtClean="0">
                <a:latin typeface="California" pitchFamily="2" charset="0"/>
              </a:rPr>
              <a:t> With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OldNewspaperTypes" panose="02000603060000020004" pitchFamily="2" charset="0"/>
              </a:rPr>
              <a:t>Use </a:t>
            </a:r>
            <a:r>
              <a:rPr lang="en-US" sz="2000" b="1" i="1" dirty="0" smtClean="0">
                <a:latin typeface="OldNewspaperTypes" panose="02000603060000020004" pitchFamily="2" charset="0"/>
              </a:rPr>
              <a:t>on</a:t>
            </a:r>
            <a:r>
              <a:rPr lang="en-US" sz="2000" dirty="0" smtClean="0">
                <a:latin typeface="OldNewspaperTypes" panose="02000603060000020004" pitchFamily="2" charset="0"/>
              </a:rPr>
              <a:t> with </a:t>
            </a:r>
            <a:r>
              <a:rPr lang="en-US" sz="2000" b="1" dirty="0" smtClean="0">
                <a:latin typeface="OldNewspaperTypes" panose="02000603060000020004" pitchFamily="2" charset="0"/>
              </a:rPr>
              <a:t>month day, year</a:t>
            </a:r>
            <a:r>
              <a:rPr lang="en-US" sz="2000" dirty="0" smtClean="0">
                <a:latin typeface="OldNewspaperTypes" panose="02000603060000020004" pitchFamily="2" charset="0"/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OldNewspaperTypes" panose="02000603060000020004" pitchFamily="2" charset="0"/>
              </a:rPr>
              <a:t>	I was born </a:t>
            </a:r>
            <a:r>
              <a:rPr lang="en-US" sz="20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on</a:t>
            </a:r>
            <a:r>
              <a:rPr lang="en-US" sz="2000" dirty="0" smtClean="0">
                <a:latin typeface="OldNewspaperTypes" panose="02000603060000020004" pitchFamily="2" charset="0"/>
              </a:rPr>
              <a:t> June 28, 1997.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000" dirty="0">
              <a:latin typeface="OldNewspaperTypes" panose="02000603060000020004" pitchFamily="2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OldNewspaperTypes" panose="02000603060000020004" pitchFamily="2" charset="0"/>
              </a:rPr>
              <a:t>Use </a:t>
            </a:r>
            <a:r>
              <a:rPr lang="en-US" sz="2000" b="1" i="1" dirty="0" smtClean="0">
                <a:latin typeface="OldNewspaperTypes" panose="02000603060000020004" pitchFamily="2" charset="0"/>
              </a:rPr>
              <a:t>on</a:t>
            </a:r>
            <a:r>
              <a:rPr lang="en-US" sz="2000" dirty="0" smtClean="0">
                <a:latin typeface="OldNewspaperTypes" panose="02000603060000020004" pitchFamily="2" charset="0"/>
              </a:rPr>
              <a:t> with </a:t>
            </a:r>
            <a:r>
              <a:rPr lang="en-US" sz="2000" b="1" dirty="0" smtClean="0">
                <a:latin typeface="OldNewspaperTypes" panose="02000603060000020004" pitchFamily="2" charset="0"/>
              </a:rPr>
              <a:t>day</a:t>
            </a:r>
            <a:r>
              <a:rPr lang="en-US" sz="2000" dirty="0" smtClean="0">
                <a:latin typeface="OldNewspaperTypes" panose="02000603060000020004" pitchFamily="2" charset="0"/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OldNewspaperTypes" panose="02000603060000020004" pitchFamily="2" charset="0"/>
              </a:rPr>
              <a:t>	</a:t>
            </a:r>
            <a:r>
              <a:rPr lang="en-US" sz="2000" dirty="0" smtClean="0">
                <a:latin typeface="OldNewspaperTypes" panose="02000603060000020004" pitchFamily="2" charset="0"/>
              </a:rPr>
              <a:t>I go to church </a:t>
            </a:r>
            <a:r>
              <a:rPr lang="en-US" sz="20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on</a:t>
            </a:r>
            <a:r>
              <a:rPr lang="en-US" sz="2000" dirty="0" smtClean="0">
                <a:latin typeface="OldNewspaperTypes" panose="02000603060000020004" pitchFamily="2" charset="0"/>
              </a:rPr>
              <a:t> Sunday.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OldNewspaperTypes" panose="02000603060000020004" pitchFamily="2" charset="0"/>
              </a:rPr>
              <a:t>	</a:t>
            </a:r>
            <a:r>
              <a:rPr lang="en-US" sz="2000" dirty="0" smtClean="0">
                <a:latin typeface="OldNewspaperTypes" panose="02000603060000020004" pitchFamily="2" charset="0"/>
              </a:rPr>
              <a:t>My father was born </a:t>
            </a:r>
            <a:r>
              <a:rPr lang="en-US" sz="20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on</a:t>
            </a:r>
            <a:r>
              <a:rPr lang="en-US" sz="2000" dirty="0" smtClean="0">
                <a:latin typeface="OldNewspaperTypes" panose="02000603060000020004" pitchFamily="2" charset="0"/>
              </a:rPr>
              <a:t> December 24</a:t>
            </a:r>
            <a:r>
              <a:rPr lang="en-US" sz="2000" baseline="30000" dirty="0" smtClean="0">
                <a:latin typeface="OldNewspaperTypes" panose="02000603060000020004" pitchFamily="2" charset="0"/>
              </a:rPr>
              <a:t>th</a:t>
            </a:r>
            <a:r>
              <a:rPr lang="en-US" sz="2000" dirty="0" smtClean="0">
                <a:latin typeface="OldNewspaperTypes" panose="02000603060000020004" pitchFamily="2" charset="0"/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000" dirty="0">
              <a:latin typeface="OldNewspaperTypes" panose="02000603060000020004" pitchFamily="2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OldNewspaperTypes" panose="02000603060000020004" pitchFamily="2" charset="0"/>
              </a:rPr>
              <a:t>Use </a:t>
            </a:r>
            <a:r>
              <a:rPr lang="en-US" sz="2000" b="1" i="1" dirty="0" smtClean="0">
                <a:latin typeface="OldNewspaperTypes" panose="02000603060000020004" pitchFamily="2" charset="0"/>
              </a:rPr>
              <a:t>in</a:t>
            </a:r>
            <a:r>
              <a:rPr lang="en-US" sz="2000" dirty="0" smtClean="0">
                <a:latin typeface="OldNewspaperTypes" panose="02000603060000020004" pitchFamily="2" charset="0"/>
              </a:rPr>
              <a:t> with </a:t>
            </a:r>
            <a:r>
              <a:rPr lang="en-US" sz="2000" b="1" dirty="0" smtClean="0">
                <a:latin typeface="OldNewspaperTypes" panose="02000603060000020004" pitchFamily="2" charset="0"/>
              </a:rPr>
              <a:t>year</a:t>
            </a:r>
            <a:r>
              <a:rPr lang="en-US" sz="2000" dirty="0" smtClean="0">
                <a:latin typeface="OldNewspaperTypes" panose="02000603060000020004" pitchFamily="2" charset="0"/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OldNewspaperTypes" panose="02000603060000020004" pitchFamily="2" charset="0"/>
              </a:rPr>
              <a:t>	</a:t>
            </a:r>
            <a:r>
              <a:rPr lang="en-US" sz="2000" dirty="0" smtClean="0">
                <a:latin typeface="OldNewspaperTypes" panose="02000603060000020004" pitchFamily="2" charset="0"/>
              </a:rPr>
              <a:t>I was born </a:t>
            </a:r>
            <a:r>
              <a:rPr lang="en-US" sz="20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in</a:t>
            </a:r>
            <a:r>
              <a:rPr lang="en-US" sz="2000" dirty="0" smtClean="0">
                <a:latin typeface="OldNewspaperTypes" panose="02000603060000020004" pitchFamily="2" charset="0"/>
              </a:rPr>
              <a:t> 1997.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000" dirty="0" smtClean="0">
              <a:latin typeface="OldNewspaperTypes" panose="02000603060000020004" pitchFamily="2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OldNewspaperTypes" panose="02000603060000020004" pitchFamily="2" charset="0"/>
              </a:rPr>
              <a:t>Use </a:t>
            </a:r>
            <a:r>
              <a:rPr lang="en-US" sz="2000" b="1" i="1" dirty="0" smtClean="0">
                <a:latin typeface="OldNewspaperTypes" panose="02000603060000020004" pitchFamily="2" charset="0"/>
              </a:rPr>
              <a:t>in</a:t>
            </a:r>
            <a:r>
              <a:rPr lang="en-US" sz="2000" dirty="0" smtClean="0">
                <a:latin typeface="OldNewspaperTypes" panose="02000603060000020004" pitchFamily="2" charset="0"/>
              </a:rPr>
              <a:t> with </a:t>
            </a:r>
            <a:r>
              <a:rPr lang="en-US" sz="2000" b="1" dirty="0" smtClean="0">
                <a:latin typeface="OldNewspaperTypes" panose="02000603060000020004" pitchFamily="2" charset="0"/>
              </a:rPr>
              <a:t>month</a:t>
            </a:r>
            <a:r>
              <a:rPr lang="en-US" sz="2000" dirty="0" smtClean="0">
                <a:latin typeface="OldNewspaperTypes" panose="02000603060000020004" pitchFamily="2" charset="0"/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OldNewspaperTypes" panose="02000603060000020004" pitchFamily="2" charset="0"/>
              </a:rPr>
              <a:t>	</a:t>
            </a:r>
            <a:r>
              <a:rPr lang="en-US" sz="2000" dirty="0" smtClean="0">
                <a:latin typeface="OldNewspaperTypes" panose="02000603060000020004" pitchFamily="2" charset="0"/>
              </a:rPr>
              <a:t>I was born </a:t>
            </a:r>
            <a:r>
              <a:rPr lang="en-US" sz="20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in</a:t>
            </a:r>
            <a:r>
              <a:rPr lang="en-US" sz="2000" dirty="0" smtClean="0">
                <a:latin typeface="OldNewspaperTypes" panose="02000603060000020004" pitchFamily="2" charset="0"/>
              </a:rPr>
              <a:t> June.</a:t>
            </a:r>
            <a:endParaRPr lang="en-US" sz="2000" dirty="0">
              <a:latin typeface="OldNewspaperTypes" panose="02000603060000020004" pitchFamily="2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400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apas">
  <a:themeElements>
    <a:clrScheme name="Capa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Capa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pa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6067</TotalTime>
  <Words>193</Words>
  <Application>Microsoft Office PowerPoint</Application>
  <PresentationFormat>Presentación en pantalla (4:3)</PresentationFormat>
  <Paragraphs>180</Paragraphs>
  <Slides>18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California</vt:lpstr>
      <vt:lpstr>OldNewspaperTypes</vt:lpstr>
      <vt:lpstr>Times New Roman</vt:lpstr>
      <vt:lpstr>Wingdings</vt:lpstr>
      <vt:lpstr>Capas</vt:lpstr>
      <vt:lpstr>Cardinal Numbers</vt:lpstr>
      <vt:lpstr>Teen Numbers</vt:lpstr>
      <vt:lpstr>TY Numbers (tens)</vt:lpstr>
      <vt:lpstr>Remember:</vt:lpstr>
      <vt:lpstr>-Teen vs. -Ty</vt:lpstr>
      <vt:lpstr>The tens and the units are separated by a hyphen.</vt:lpstr>
      <vt:lpstr>100</vt:lpstr>
      <vt:lpstr>After Hundred </vt:lpstr>
      <vt:lpstr>1,000</vt:lpstr>
      <vt:lpstr>After thousand you need a comma.</vt:lpstr>
      <vt:lpstr>1,000,000</vt:lpstr>
      <vt:lpstr>5,000,000</vt:lpstr>
      <vt:lpstr>Let’s write some numbers.</vt:lpstr>
      <vt:lpstr>…and</vt:lpstr>
      <vt:lpstr>Ordinal Numbers</vt:lpstr>
      <vt:lpstr>Ordinal numbers follow the same rule as cardinal numbers.</vt:lpstr>
      <vt:lpstr>Ordinal numbers are used with dates.</vt:lpstr>
      <vt:lpstr>Using In and On With Dates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Cardinal and ordinal numbers</dc:title>
  <dc:creator>sa</dc:creator>
  <cp:lastModifiedBy>Pardof</cp:lastModifiedBy>
  <cp:revision>64</cp:revision>
  <dcterms:created xsi:type="dcterms:W3CDTF">2009-12-03T18:18:24Z</dcterms:created>
  <dcterms:modified xsi:type="dcterms:W3CDTF">2017-03-24T14:36:49Z</dcterms:modified>
</cp:coreProperties>
</file>