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</p:sldMasterIdLst>
  <p:notesMasterIdLst>
    <p:notesMasterId r:id="rId45"/>
  </p:notesMasterIdLst>
  <p:sldIdLst>
    <p:sldId id="498" r:id="rId2"/>
    <p:sldId id="379" r:id="rId3"/>
    <p:sldId id="380" r:id="rId4"/>
    <p:sldId id="381" r:id="rId5"/>
    <p:sldId id="382" r:id="rId6"/>
    <p:sldId id="383" r:id="rId7"/>
    <p:sldId id="476" r:id="rId8"/>
    <p:sldId id="477" r:id="rId9"/>
    <p:sldId id="386" r:id="rId10"/>
    <p:sldId id="475" r:id="rId11"/>
    <p:sldId id="388" r:id="rId12"/>
    <p:sldId id="389" r:id="rId13"/>
    <p:sldId id="390" r:id="rId14"/>
    <p:sldId id="391" r:id="rId15"/>
    <p:sldId id="392" r:id="rId16"/>
    <p:sldId id="393" r:id="rId17"/>
    <p:sldId id="478" r:id="rId18"/>
    <p:sldId id="395" r:id="rId19"/>
    <p:sldId id="396" r:id="rId20"/>
    <p:sldId id="397" r:id="rId21"/>
    <p:sldId id="399" r:id="rId22"/>
    <p:sldId id="422" r:id="rId23"/>
    <p:sldId id="423" r:id="rId24"/>
    <p:sldId id="424" r:id="rId25"/>
    <p:sldId id="425" r:id="rId26"/>
    <p:sldId id="426" r:id="rId27"/>
    <p:sldId id="427" r:id="rId28"/>
    <p:sldId id="428" r:id="rId29"/>
    <p:sldId id="491" r:id="rId30"/>
    <p:sldId id="430" r:id="rId31"/>
    <p:sldId id="490" r:id="rId32"/>
    <p:sldId id="432" r:id="rId33"/>
    <p:sldId id="433" r:id="rId34"/>
    <p:sldId id="485" r:id="rId35"/>
    <p:sldId id="486" r:id="rId36"/>
    <p:sldId id="487" r:id="rId37"/>
    <p:sldId id="488" r:id="rId38"/>
    <p:sldId id="468" r:id="rId39"/>
    <p:sldId id="493" r:id="rId40"/>
    <p:sldId id="469" r:id="rId41"/>
    <p:sldId id="492" r:id="rId42"/>
    <p:sldId id="447" r:id="rId43"/>
    <p:sldId id="448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FF33"/>
    <a:srgbClr val="EAEAEA"/>
    <a:srgbClr val="FFFFCC"/>
    <a:srgbClr val="800080"/>
    <a:srgbClr val="FFCC99"/>
    <a:srgbClr val="008000"/>
    <a:srgbClr val="C731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95064" autoAdjust="0"/>
  </p:normalViewPr>
  <p:slideViewPr>
    <p:cSldViewPr>
      <p:cViewPr varScale="1">
        <p:scale>
          <a:sx n="70" d="100"/>
          <a:sy n="70" d="100"/>
        </p:scale>
        <p:origin x="906" y="72"/>
      </p:cViewPr>
      <p:guideLst>
        <p:guide orient="horz" pos="2064"/>
        <p:guide pos="37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4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4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67E6119-F0A2-4D66-9892-181DAFF815FF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5687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7570C3-EA58-4567-9CBF-21933507904E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4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10D17E-EA67-4A1C-ACD6-AEF99189CF31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00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96ADD7-D8AF-450A-B7B8-D76611AA8C6F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797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78E59B-23AE-4FD3-A1B4-B59D3F63079C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27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13FDEE-6322-4BE9-903E-B9206AC9F278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990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7B85EE-247C-4000-A892-74E7B6B1607E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859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84DFE5-C693-4D12-B921-94646D34CCD7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247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ECB479-0F50-47CF-9F8E-654E3C720861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585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080B3E-5F5B-40C2-B195-3C10E482EFF9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670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F3CC3C-9992-436A-95FB-988304AA6BEB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513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BCB510-8132-45A1-AC7F-D3E996511629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349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BE4FA6-EBC5-45CC-BD75-9105210B5B46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410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68A825-7A06-4AB4-A8E0-80672AA441A7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085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6C0D6F-6C38-49F3-9804-0F0CDFFA6A63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464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B17499-2A7F-4B20-8AD5-AB2E7AEA0E41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980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C28AC7-38FF-4412-B7F5-0AA6FC39B333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57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81A68D-F117-482F-AA94-66E2BD354AF8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8881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ACE0EA-769E-406D-BF41-75E8BCF50726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2157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BC69A4-0E79-4C74-9C4E-D29A6902CB47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483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9725F2-AA01-4829-86E6-A9CC6FF4ADCF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524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D743E4-29E3-4A9A-BFA2-8F4FBDA3B9FD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7498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1A56A4-66D7-44DA-8C9D-5A703DDC4D18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0573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10B617-4803-4AE9-9DA2-968E1F0D2B86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975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0BE677-4D0B-497C-A6B4-80025E4BAFCA}" type="slidenum">
              <a:rPr lang="en-US" altLang="en-US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5166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60CC78-9BA8-4AEE-996E-171D3246398E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1653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750DA4-AEF9-4F2B-9996-8F43F48D2517}" type="slidenum">
              <a:rPr lang="en-US" altLang="en-US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5100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921C06E-96C2-4085-AA61-5C5F841BA93F}" type="slidenum">
              <a:rPr lang="en-US" altLang="en-US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2196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4A1525-D29C-46C4-A54C-953D600B57B2}" type="slidenum">
              <a:rPr lang="en-US" altLang="en-US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4311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7E0085C-B062-427F-A9E4-B0731E2BBF6F}" type="slidenum">
              <a:rPr lang="en-US" altLang="en-US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8518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5108AA-7006-4E44-B26A-26AF7A563ED6}" type="slidenum">
              <a:rPr lang="en-US" altLang="en-US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7605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5F19F8-A377-4850-B5A6-01201EA8B287}" type="slidenum">
              <a:rPr lang="en-US" altLang="en-US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1520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C00A20-3528-44C3-BFDB-10E3058164A5}" type="slidenum">
              <a:rPr lang="en-US" altLang="en-US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2055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C88808-452D-4884-B347-D6B39D6B1515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3797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3B8E59-A80E-4278-9242-7DF96421C887}" type="slidenum">
              <a:rPr lang="en-US" altLang="en-US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7239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CAF8DA-AFA6-4BDA-A6E2-44699746F74F}" type="slidenum">
              <a:rPr lang="en-US" altLang="en-US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9512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5F3908-1FF0-4DB0-94A3-AFB203AAC120}" type="slidenum">
              <a:rPr lang="en-US" altLang="en-US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8227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5B48AA-B568-4F27-877C-80174470FA6C}" type="slidenum">
              <a:rPr lang="en-US" altLang="en-US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5415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3F3A37-C3B7-4230-97A9-34B4FF21428C}" type="slidenum">
              <a:rPr lang="en-US" altLang="en-US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9989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EB70AB-9C2D-4E10-806C-F0265A02E63D}" type="slidenum">
              <a:rPr lang="en-US" altLang="en-US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2052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275F2E-BDFF-4321-A056-F36A20D4963D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6790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D7E3E0-10E9-4883-B9B0-B0CCC490C9E2}" type="slidenum">
              <a:rPr lang="en-US" altLang="en-US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9680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CCE173-C246-4AAB-8863-0075803E993C}" type="slidenum">
              <a:rPr lang="en-US" altLang="en-US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388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888453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476688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50042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809841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767249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223129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439225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611945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049012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307472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24764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C9415-2AA6-44E0-8AD6-FC11CF167C97}" type="datetimeFigureOut">
              <a:rPr lang="es-ES" smtClean="0"/>
              <a:t>10/04/2017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3793606-C54A-47A7-AF41-D746CAFA51CF}" type="slidenum">
              <a:rPr lang="en-US" altLang="en-US" smtClean="0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22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4FE6AF-A1D7-4355-AAC6-DB507423D96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5" name="CuadroTexto 4"/>
          <p:cNvSpPr txBox="1"/>
          <p:nvPr/>
        </p:nvSpPr>
        <p:spPr>
          <a:xfrm rot="21006598">
            <a:off x="57932" y="1522308"/>
            <a:ext cx="8229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960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fornia" pitchFamily="2" charset="0"/>
              </a:rPr>
              <a:t>Expressing </a:t>
            </a:r>
          </a:p>
          <a:p>
            <a:pPr algn="ctr"/>
            <a:r>
              <a:rPr lang="es-419" sz="960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fornia" pitchFamily="2" charset="0"/>
              </a:rPr>
              <a:t>Future Time</a:t>
            </a:r>
            <a:endParaRPr lang="es-ES" sz="960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fornia" pitchFamily="2" charset="0"/>
            </a:endParaRPr>
          </a:p>
        </p:txBody>
      </p:sp>
      <p:pic>
        <p:nvPicPr>
          <p:cNvPr id="1026" name="Picture 2" descr="Resultado de imagen para back to futu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3903345"/>
            <a:ext cx="2686050" cy="295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back to futu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3959">
            <a:off x="304800" y="4690920"/>
            <a:ext cx="2167080" cy="216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back to futur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51617">
            <a:off x="1601284" y="-531192"/>
            <a:ext cx="987558" cy="343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895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EA55E18E-1D4C-4D69-A446-B08103CF3A7D}" type="slidenum">
              <a:rPr lang="en-US" altLang="en-US" sz="1400" b="0"/>
              <a:pPr algn="r"/>
              <a:t>2</a:t>
            </a:fld>
            <a:endParaRPr lang="en-US" altLang="en-US" sz="1400" b="0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315200" cy="144655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0" dirty="0">
                <a:latin typeface="OldNewspaperTypes" panose="02000603060000020004" pitchFamily="2" charset="0"/>
              </a:rPr>
              <a:t>I am going to go</a:t>
            </a:r>
          </a:p>
          <a:p>
            <a:pPr eaLnBrk="1" hangingPunct="1"/>
            <a:r>
              <a:rPr lang="en-US" altLang="en-US" sz="4400" b="0" dirty="0">
                <a:latin typeface="OldNewspaperTypes" panose="02000603060000020004" pitchFamily="2" charset="0"/>
              </a:rPr>
              <a:t> downtown tomorrow.</a:t>
            </a: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038225" y="304800"/>
            <a:ext cx="71437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400" b="0" dirty="0" smtClean="0">
                <a:latin typeface="California" pitchFamily="2" charset="0"/>
              </a:rPr>
              <a:t> </a:t>
            </a:r>
            <a:r>
              <a:rPr lang="en-US" altLang="en-US" sz="4400" b="0" dirty="0">
                <a:latin typeface="California" pitchFamily="2" charset="0"/>
              </a:rPr>
              <a:t>FUTURE TIME: USING </a:t>
            </a:r>
            <a:r>
              <a:rPr lang="en-US" altLang="en-US" sz="4400" b="0" i="1" dirty="0">
                <a:latin typeface="California" pitchFamily="2" charset="0"/>
              </a:rPr>
              <a:t>BE GOING TO</a:t>
            </a:r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2" y="2947987"/>
            <a:ext cx="6581775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D85B0111-3A50-4E1C-A69C-E42D53823F94}" type="slidenum">
              <a:rPr lang="en-US" altLang="en-US" sz="1400" b="0"/>
              <a:pPr algn="r"/>
              <a:t>3</a:t>
            </a:fld>
            <a:endParaRPr lang="en-US" altLang="en-US" sz="1400" b="0"/>
          </a:p>
        </p:txBody>
      </p:sp>
      <p:sp>
        <p:nvSpPr>
          <p:cNvPr id="444429" name="AutoShape 13"/>
          <p:cNvSpPr>
            <a:spLocks noChangeArrowheads="1"/>
          </p:cNvSpPr>
          <p:nvPr/>
        </p:nvSpPr>
        <p:spPr bwMode="auto">
          <a:xfrm>
            <a:off x="1143000" y="3962400"/>
            <a:ext cx="6858000" cy="2286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        </a:t>
            </a:r>
            <a:endParaRPr lang="en-US" altLang="en-US" sz="4400" b="0">
              <a:solidFill>
                <a:schemeClr val="tx2"/>
              </a:solidFill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04800" y="1447800"/>
            <a:ext cx="83127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(a) I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am going to go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downtown tomorrow</a:t>
            </a:r>
            <a:r>
              <a:rPr lang="en-US" altLang="en-US" sz="3200" b="0" i="1" dirty="0"/>
              <a:t>.</a:t>
            </a:r>
            <a:endParaRPr lang="en-US" altLang="en-US" sz="3200" b="0" dirty="0"/>
          </a:p>
        </p:txBody>
      </p:sp>
      <p:sp>
        <p:nvSpPr>
          <p:cNvPr id="444421" name="Rectangle 5"/>
          <p:cNvSpPr>
            <a:spLocks noChangeArrowheads="1"/>
          </p:cNvSpPr>
          <p:nvPr/>
        </p:nvSpPr>
        <p:spPr bwMode="auto">
          <a:xfrm>
            <a:off x="304800" y="2262188"/>
            <a:ext cx="79482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(b) Javier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 going to be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at school today.</a:t>
            </a:r>
          </a:p>
        </p:txBody>
      </p:sp>
      <p:sp>
        <p:nvSpPr>
          <p:cNvPr id="444423" name="Rectangle 7"/>
          <p:cNvSpPr>
            <a:spLocks noChangeArrowheads="1"/>
          </p:cNvSpPr>
          <p:nvPr/>
        </p:nvSpPr>
        <p:spPr bwMode="auto">
          <a:xfrm>
            <a:off x="304800" y="3078163"/>
            <a:ext cx="76352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(c) They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 going to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come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home later.</a:t>
            </a:r>
          </a:p>
        </p:txBody>
      </p:sp>
      <p:sp>
        <p:nvSpPr>
          <p:cNvPr id="444424" name="Text Box 8"/>
          <p:cNvSpPr txBox="1">
            <a:spLocks noChangeArrowheads="1"/>
          </p:cNvSpPr>
          <p:nvPr/>
        </p:nvSpPr>
        <p:spPr bwMode="auto">
          <a:xfrm>
            <a:off x="1568450" y="4081938"/>
            <a:ext cx="6083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be going to</a:t>
            </a:r>
            <a:r>
              <a:rPr lang="en-US" altLang="en-US" sz="2800" b="0" dirty="0">
                <a:latin typeface="OldNewspaperTypes" panose="02000603060000020004" pitchFamily="2" charset="0"/>
              </a:rPr>
              <a:t> – expresses future</a:t>
            </a:r>
          </a:p>
        </p:txBody>
      </p:sp>
      <p:sp>
        <p:nvSpPr>
          <p:cNvPr id="444425" name="Text Box 9"/>
          <p:cNvSpPr txBox="1">
            <a:spLocks noChangeArrowheads="1"/>
          </p:cNvSpPr>
          <p:nvPr/>
        </p:nvSpPr>
        <p:spPr bwMode="auto">
          <a:xfrm>
            <a:off x="2536825" y="4724400"/>
            <a:ext cx="11207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50000"/>
              </a:lnSpc>
              <a:spcBef>
                <a:spcPct val="55000"/>
              </a:spcBef>
            </a:pP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am</a:t>
            </a:r>
          </a:p>
          <a:p>
            <a:pPr algn="l"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</a:p>
          <a:p>
            <a:pPr algn="l"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</a:p>
        </p:txBody>
      </p:sp>
      <p:sp>
        <p:nvSpPr>
          <p:cNvPr id="444426" name="AutoShape 10"/>
          <p:cNvSpPr>
            <a:spLocks/>
          </p:cNvSpPr>
          <p:nvPr/>
        </p:nvSpPr>
        <p:spPr bwMode="auto">
          <a:xfrm>
            <a:off x="3298825" y="4745038"/>
            <a:ext cx="228600" cy="1219200"/>
          </a:xfrm>
          <a:prstGeom prst="rightBrace">
            <a:avLst>
              <a:gd name="adj1" fmla="val 44444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00" b="0">
              <a:solidFill>
                <a:srgbClr val="008000"/>
              </a:solidFill>
            </a:endParaRPr>
          </a:p>
        </p:txBody>
      </p:sp>
      <p:sp>
        <p:nvSpPr>
          <p:cNvPr id="444427" name="Text Box 11"/>
          <p:cNvSpPr txBox="1">
            <a:spLocks noChangeArrowheads="1"/>
          </p:cNvSpPr>
          <p:nvPr/>
        </p:nvSpPr>
        <p:spPr bwMode="auto">
          <a:xfrm>
            <a:off x="3687763" y="5029200"/>
            <a:ext cx="40166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+</a:t>
            </a:r>
            <a:r>
              <a:rPr lang="en-US" altLang="en-US" sz="3200" b="0" dirty="0"/>
              <a:t> 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going</a:t>
            </a:r>
            <a:r>
              <a:rPr lang="en-US" altLang="en-US" sz="3200" b="0" dirty="0">
                <a:latin typeface="OldNewspaperTypes" panose="02000603060000020004" pitchFamily="2" charset="0"/>
              </a:rPr>
              <a:t> + infinitive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038225" y="304800"/>
            <a:ext cx="71437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400" b="0" dirty="0" smtClean="0">
                <a:latin typeface="California" pitchFamily="2" charset="0"/>
              </a:rPr>
              <a:t> </a:t>
            </a:r>
            <a:r>
              <a:rPr lang="en-US" altLang="en-US" sz="4400" b="0" dirty="0">
                <a:latin typeface="California" pitchFamily="2" charset="0"/>
              </a:rPr>
              <a:t>FUTURE TIME: USING </a:t>
            </a:r>
            <a:r>
              <a:rPr lang="en-US" altLang="en-US" sz="4400" b="0" i="1" dirty="0">
                <a:latin typeface="California" pitchFamily="2" charset="0"/>
              </a:rPr>
              <a:t>BE GOING 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44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444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29" grpId="0" animBg="1"/>
      <p:bldP spid="444421" grpId="0"/>
      <p:bldP spid="444423" grpId="0"/>
      <p:bldP spid="444424" grpId="0"/>
      <p:bldP spid="444426" grpId="0" animBg="1"/>
      <p:bldP spid="4444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39191E69-D1F7-4F91-8D37-60A0D321AF3A}" type="slidenum">
              <a:rPr lang="en-US" altLang="en-US" sz="1400" b="0"/>
              <a:pPr algn="r"/>
              <a:t>4</a:t>
            </a:fld>
            <a:endParaRPr lang="en-US" altLang="en-US" sz="1400" b="0"/>
          </a:p>
        </p:txBody>
      </p:sp>
      <p:sp>
        <p:nvSpPr>
          <p:cNvPr id="445449" name="AutoShape 9"/>
          <p:cNvSpPr>
            <a:spLocks noChangeArrowheads="1"/>
          </p:cNvSpPr>
          <p:nvPr/>
        </p:nvSpPr>
        <p:spPr bwMode="auto">
          <a:xfrm>
            <a:off x="1295400" y="3810000"/>
            <a:ext cx="6629400" cy="76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>
                <a:latin typeface="OldNewspaperTypes" panose="02000603060000020004" pitchFamily="2" charset="0"/>
              </a:rPr>
              <a:t>        </a:t>
            </a:r>
            <a:endParaRPr lang="en-US" altLang="en-US" sz="4400" b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12738" y="1447800"/>
            <a:ext cx="87974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(d) I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’m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not going to go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downtown tomorrow</a:t>
            </a:r>
            <a:r>
              <a:rPr lang="en-US" altLang="en-US" sz="3200" b="0" i="1" dirty="0"/>
              <a:t>.</a:t>
            </a:r>
            <a:endParaRPr lang="en-US" altLang="en-US" sz="3200" b="0" dirty="0"/>
          </a:p>
        </p:txBody>
      </p:sp>
      <p:sp>
        <p:nvSpPr>
          <p:cNvPr id="445445" name="Rectangle 5"/>
          <p:cNvSpPr>
            <a:spLocks noChangeArrowheads="1"/>
          </p:cNvSpPr>
          <p:nvPr/>
        </p:nvSpPr>
        <p:spPr bwMode="auto">
          <a:xfrm>
            <a:off x="312738" y="2514600"/>
            <a:ext cx="81294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(e) Ann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isn’t going to dance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at the party.</a:t>
            </a:r>
          </a:p>
        </p:txBody>
      </p:sp>
      <p:sp>
        <p:nvSpPr>
          <p:cNvPr id="445447" name="Text Box 7"/>
          <p:cNvSpPr txBox="1">
            <a:spLocks noChangeArrowheads="1"/>
          </p:cNvSpPr>
          <p:nvPr/>
        </p:nvSpPr>
        <p:spPr bwMode="auto">
          <a:xfrm>
            <a:off x="1371600" y="3886200"/>
            <a:ext cx="67185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i="1" dirty="0">
                <a:latin typeface="OldNewspaperTypes" panose="02000603060000020004" pitchFamily="2" charset="0"/>
              </a:rPr>
              <a:t>NEGATIVE:  </a:t>
            </a:r>
            <a:r>
              <a:rPr lang="en-US" altLang="en-US" sz="3200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3200" b="0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+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not</a:t>
            </a:r>
            <a:r>
              <a:rPr lang="en-US" altLang="en-US" sz="3200" b="0" dirty="0">
                <a:latin typeface="OldNewspaperTypes" panose="02000603060000020004" pitchFamily="2" charset="0"/>
              </a:rPr>
              <a:t> +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going to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038225" y="304800"/>
            <a:ext cx="71437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400" b="0" dirty="0" smtClean="0">
                <a:latin typeface="California" pitchFamily="2" charset="0"/>
              </a:rPr>
              <a:t> </a:t>
            </a:r>
            <a:r>
              <a:rPr lang="en-US" altLang="en-US" sz="4400" b="0" dirty="0">
                <a:latin typeface="California" pitchFamily="2" charset="0"/>
              </a:rPr>
              <a:t>FUTURE TIME: USING </a:t>
            </a:r>
            <a:r>
              <a:rPr lang="en-US" altLang="en-US" sz="4400" b="0" i="1" dirty="0">
                <a:latin typeface="California" pitchFamily="2" charset="0"/>
              </a:rPr>
              <a:t>BE GOING 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449" grpId="0" animBg="1"/>
      <p:bldP spid="445445" grpId="0"/>
      <p:bldP spid="4454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53B5C855-2BC5-4C6F-A558-57D834D15720}" type="slidenum">
              <a:rPr lang="en-US" altLang="en-US" sz="1400" b="0"/>
              <a:pPr algn="r"/>
              <a:t>5</a:t>
            </a:fld>
            <a:endParaRPr lang="en-US" altLang="en-US" sz="1400" b="0"/>
          </a:p>
        </p:txBody>
      </p:sp>
      <p:sp>
        <p:nvSpPr>
          <p:cNvPr id="446477" name="AutoShape 13"/>
          <p:cNvSpPr>
            <a:spLocks noChangeArrowheads="1"/>
          </p:cNvSpPr>
          <p:nvPr/>
        </p:nvSpPr>
        <p:spPr bwMode="auto">
          <a:xfrm>
            <a:off x="1981200" y="4800600"/>
            <a:ext cx="4800600" cy="1295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        </a:t>
            </a:r>
            <a:endParaRPr lang="en-US" altLang="en-US" sz="4400" b="0">
              <a:solidFill>
                <a:schemeClr val="tx2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7200" y="1219200"/>
            <a:ext cx="76385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(f)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they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going to go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home at 6 </a:t>
            </a:r>
            <a:r>
              <a:rPr lang="en-US" altLang="en-US" sz="2000" b="0" dirty="0">
                <a:latin typeface="OldNewspaperTypes" panose="02000603060000020004" pitchFamily="2" charset="0"/>
              </a:rPr>
              <a:t>PM</a:t>
            </a:r>
            <a:r>
              <a:rPr lang="en-US" altLang="en-US" sz="3200" b="0" dirty="0">
                <a:latin typeface="OldNewspaperTypes" panose="02000603060000020004" pitchFamily="2" charset="0"/>
              </a:rPr>
              <a:t>?</a:t>
            </a:r>
          </a:p>
        </p:txBody>
      </p:sp>
      <p:sp>
        <p:nvSpPr>
          <p:cNvPr id="446469" name="Rectangle 5"/>
          <p:cNvSpPr>
            <a:spLocks noChangeArrowheads="1"/>
          </p:cNvSpPr>
          <p:nvPr/>
        </p:nvSpPr>
        <p:spPr bwMode="auto">
          <a:xfrm>
            <a:off x="465138" y="2438400"/>
            <a:ext cx="86443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(g)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Alex</a:t>
            </a:r>
            <a:r>
              <a:rPr lang="en-US" altLang="en-US" sz="3200" b="0" dirty="0">
                <a:solidFill>
                  <a:srgbClr val="008000"/>
                </a:solidFill>
                <a:latin typeface="OldNewspaperTypes" panose="02000603060000020004" pitchFamily="2" charset="0"/>
              </a:rPr>
              <a:t> going to be</a:t>
            </a:r>
            <a:r>
              <a:rPr lang="en-US" altLang="en-US" sz="3200" b="0" dirty="0">
                <a:latin typeface="OldNewspaperTypes" panose="02000603060000020004" pitchFamily="2" charset="0"/>
              </a:rPr>
              <a:t> at school tomorrow?</a:t>
            </a:r>
          </a:p>
        </p:txBody>
      </p:sp>
      <p:sp>
        <p:nvSpPr>
          <p:cNvPr id="446471" name="Rectangle 7"/>
          <p:cNvSpPr>
            <a:spLocks noChangeArrowheads="1"/>
          </p:cNvSpPr>
          <p:nvPr/>
        </p:nvSpPr>
        <p:spPr bwMode="auto">
          <a:xfrm>
            <a:off x="457200" y="3581400"/>
            <a:ext cx="86930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(h) What time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 </a:t>
            </a:r>
            <a:r>
              <a:rPr lang="en-US" altLang="en-US" sz="3200" b="0" dirty="0">
                <a:latin typeface="OldNewspaperTypes" panose="02000603060000020004" pitchFamily="2" charset="0"/>
              </a:rPr>
              <a:t>you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 going to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play </a:t>
            </a:r>
            <a:r>
              <a:rPr lang="en-US" altLang="en-US" sz="3200" b="0" dirty="0">
                <a:latin typeface="OldNewspaperTypes" panose="02000603060000020004" pitchFamily="2" charset="0"/>
              </a:rPr>
              <a:t>tennis?</a:t>
            </a:r>
          </a:p>
        </p:txBody>
      </p:sp>
      <p:sp>
        <p:nvSpPr>
          <p:cNvPr id="446472" name="Text Box 8"/>
          <p:cNvSpPr txBox="1">
            <a:spLocks noChangeArrowheads="1"/>
          </p:cNvSpPr>
          <p:nvPr/>
        </p:nvSpPr>
        <p:spPr bwMode="auto">
          <a:xfrm>
            <a:off x="1981200" y="4876800"/>
            <a:ext cx="47736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QUESTION:  </a:t>
            </a:r>
          </a:p>
          <a:p>
            <a:pPr eaLnBrk="1" hangingPunct="1"/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3200" b="0" dirty="0">
                <a:latin typeface="OldNewspaperTypes" panose="02000603060000020004" pitchFamily="2" charset="0"/>
              </a:rPr>
              <a:t> + subject + </a:t>
            </a:r>
            <a:r>
              <a:rPr lang="en-US" altLang="en-US" sz="3200" dirty="0">
                <a:solidFill>
                  <a:srgbClr val="008000"/>
                </a:solidFill>
                <a:latin typeface="OldNewspaperTypes" panose="02000603060000020004" pitchFamily="2" charset="0"/>
              </a:rPr>
              <a:t>going to</a:t>
            </a:r>
          </a:p>
        </p:txBody>
      </p:sp>
      <p:sp>
        <p:nvSpPr>
          <p:cNvPr id="446473" name="Text Box 9"/>
          <p:cNvSpPr txBox="1">
            <a:spLocks noChangeArrowheads="1"/>
          </p:cNvSpPr>
          <p:nvPr/>
        </p:nvSpPr>
        <p:spPr bwMode="auto">
          <a:xfrm>
            <a:off x="5572125" y="1752600"/>
            <a:ext cx="31691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No, they aren’t.</a:t>
            </a:r>
          </a:p>
        </p:txBody>
      </p:sp>
      <p:sp>
        <p:nvSpPr>
          <p:cNvPr id="446474" name="Text Box 10"/>
          <p:cNvSpPr txBox="1">
            <a:spLocks noChangeArrowheads="1"/>
          </p:cNvSpPr>
          <p:nvPr/>
        </p:nvSpPr>
        <p:spPr bwMode="auto">
          <a:xfrm>
            <a:off x="5562600" y="2971800"/>
            <a:ext cx="20796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Yes, he is.</a:t>
            </a:r>
          </a:p>
        </p:txBody>
      </p:sp>
      <p:sp>
        <p:nvSpPr>
          <p:cNvPr id="446475" name="Text Box 11"/>
          <p:cNvSpPr txBox="1">
            <a:spLocks noChangeArrowheads="1"/>
          </p:cNvSpPr>
          <p:nvPr/>
        </p:nvSpPr>
        <p:spPr bwMode="auto">
          <a:xfrm>
            <a:off x="5638800" y="4114800"/>
            <a:ext cx="293080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Around</a:t>
            </a:r>
            <a:r>
              <a:rPr lang="en-US" altLang="en-US" sz="3200" b="0" dirty="0">
                <a:solidFill>
                  <a:schemeClr val="bg1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noon.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038225" y="304800"/>
            <a:ext cx="71437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400" b="0" dirty="0" smtClean="0">
                <a:latin typeface="California" pitchFamily="2" charset="0"/>
              </a:rPr>
              <a:t> </a:t>
            </a:r>
            <a:r>
              <a:rPr lang="en-US" altLang="en-US" sz="4400" b="0" dirty="0">
                <a:latin typeface="California" pitchFamily="2" charset="0"/>
              </a:rPr>
              <a:t>FUTURE TIME: USING </a:t>
            </a:r>
            <a:r>
              <a:rPr lang="en-US" altLang="en-US" sz="4400" b="0" i="1" dirty="0">
                <a:latin typeface="California" pitchFamily="2" charset="0"/>
              </a:rPr>
              <a:t>BE GOING 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6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6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6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6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6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6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6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6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6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77" grpId="0" animBg="1"/>
      <p:bldP spid="446469" grpId="0"/>
      <p:bldP spid="446471" grpId="0"/>
      <p:bldP spid="446472" grpId="0"/>
      <p:bldP spid="446473" grpId="0"/>
      <p:bldP spid="446474" grpId="0"/>
      <p:bldP spid="4464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para dr brown y mar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79460"/>
            <a:ext cx="4645025" cy="258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4215D6E4-3763-4F87-B6D5-9997B7E288BE}" type="slidenum">
              <a:rPr lang="en-US" altLang="en-US" sz="1400" b="0"/>
              <a:pPr algn="r"/>
              <a:t>6</a:t>
            </a:fld>
            <a:endParaRPr lang="en-US" altLang="en-US" sz="1400" b="0"/>
          </a:p>
        </p:txBody>
      </p:sp>
      <p:sp>
        <p:nvSpPr>
          <p:cNvPr id="17411" name="AutoShape 20"/>
          <p:cNvSpPr>
            <a:spLocks noChangeArrowheads="1"/>
          </p:cNvSpPr>
          <p:nvPr/>
        </p:nvSpPr>
        <p:spPr bwMode="auto">
          <a:xfrm>
            <a:off x="3894138" y="1219200"/>
            <a:ext cx="2500312" cy="12668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733800" y="1295400"/>
            <a:ext cx="2667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yes</a:t>
            </a:r>
          </a:p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 go to work</a:t>
            </a:r>
            <a:r>
              <a:rPr lang="en-US" altLang="en-US" sz="3200" b="0" dirty="0"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17414" name="AutoShape 13"/>
          <p:cNvSpPr>
            <a:spLocks noChangeArrowheads="1"/>
          </p:cNvSpPr>
          <p:nvPr/>
        </p:nvSpPr>
        <p:spPr bwMode="auto">
          <a:xfrm>
            <a:off x="457200" y="1600200"/>
            <a:ext cx="3276600" cy="1752600"/>
          </a:xfrm>
          <a:prstGeom prst="wedgeRoundRectCallout">
            <a:avLst>
              <a:gd name="adj1" fmla="val -19912"/>
              <a:gd name="adj2" fmla="val 9320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400" b="0">
              <a:solidFill>
                <a:schemeClr val="tx2"/>
              </a:solidFill>
            </a:endParaRPr>
          </a:p>
        </p:txBody>
      </p:sp>
      <p:sp>
        <p:nvSpPr>
          <p:cNvPr id="17415" name="Rectangle 14"/>
          <p:cNvSpPr>
            <a:spLocks noChangeArrowheads="1"/>
          </p:cNvSpPr>
          <p:nvPr/>
        </p:nvSpPr>
        <p:spPr bwMode="auto">
          <a:xfrm>
            <a:off x="533400" y="1752600"/>
            <a:ext cx="3276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Are you going to go to work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on Monday?</a:t>
            </a:r>
          </a:p>
        </p:txBody>
      </p:sp>
      <p:sp>
        <p:nvSpPr>
          <p:cNvPr id="17416" name="AutoShape 15"/>
          <p:cNvSpPr>
            <a:spLocks noChangeArrowheads="1"/>
          </p:cNvSpPr>
          <p:nvPr/>
        </p:nvSpPr>
        <p:spPr bwMode="auto">
          <a:xfrm>
            <a:off x="5181600" y="3307475"/>
            <a:ext cx="3657600" cy="2362200"/>
          </a:xfrm>
          <a:prstGeom prst="wedgeRoundRectCallout">
            <a:avLst>
              <a:gd name="adj1" fmla="val -90106"/>
              <a:gd name="adj2" fmla="val 12903"/>
              <a:gd name="adj3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400" b="0">
              <a:solidFill>
                <a:schemeClr val="tx2"/>
              </a:solidFill>
            </a:endParaRPr>
          </a:p>
        </p:txBody>
      </p:sp>
      <p:sp>
        <p:nvSpPr>
          <p:cNvPr id="447505" name="Rectangle 17"/>
          <p:cNvSpPr>
            <a:spLocks noChangeArrowheads="1"/>
          </p:cNvSpPr>
          <p:nvPr/>
        </p:nvSpPr>
        <p:spPr bwMode="auto">
          <a:xfrm>
            <a:off x="5257800" y="3352800"/>
            <a:ext cx="350520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5000"/>
              </a:lnSpc>
            </a:pPr>
            <a:r>
              <a:rPr lang="en-US" altLang="en-US" sz="3200" b="0"/>
              <a:t>Yes, I am </a:t>
            </a:r>
          </a:p>
          <a:p>
            <a:pPr algn="l" eaLnBrk="1" hangingPunct="1">
              <a:lnSpc>
                <a:spcPct val="115000"/>
              </a:lnSpc>
            </a:pPr>
            <a:r>
              <a:rPr lang="en-US" altLang="en-US" sz="3200" b="0"/>
              <a:t>I’m going to go to work on Monday</a:t>
            </a:r>
          </a:p>
        </p:txBody>
      </p:sp>
      <p:sp>
        <p:nvSpPr>
          <p:cNvPr id="17418" name="Text Box 18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fornia" pitchFamily="2" charset="0"/>
              </a:rPr>
              <a:t>Let’s </a:t>
            </a:r>
            <a:r>
              <a:rPr lang="en-US" altLang="en-US" sz="4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fornia" pitchFamily="2" charset="0"/>
              </a:rPr>
              <a:t>Practice</a:t>
            </a:r>
            <a:endParaRPr lang="en-US" altLang="en-US" sz="4800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alifornia" pitchFamily="2" charset="0"/>
            </a:endParaRPr>
          </a:p>
        </p:txBody>
      </p:sp>
      <p:sp>
        <p:nvSpPr>
          <p:cNvPr id="17419" name="Text Box 33"/>
          <p:cNvSpPr txBox="1">
            <a:spLocks noChangeArrowheads="1"/>
          </p:cNvSpPr>
          <p:nvPr/>
        </p:nvSpPr>
        <p:spPr bwMode="auto">
          <a:xfrm>
            <a:off x="5257800" y="3429000"/>
            <a:ext cx="342900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en-US" sz="3200" b="0" dirty="0">
                <a:latin typeface="OldNewspaperTypes" panose="02000603060000020004" pitchFamily="2" charset="0"/>
              </a:rPr>
              <a:t>__________.  ___________________________.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505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dr brown y mar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601" y="3476767"/>
            <a:ext cx="5073599" cy="281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514466EB-3C7F-4176-95A4-5BADA2750D6F}" type="slidenum">
              <a:rPr lang="en-US" altLang="en-US" sz="1400" b="0"/>
              <a:pPr algn="r"/>
              <a:t>7</a:t>
            </a:fld>
            <a:endParaRPr lang="en-US" altLang="en-US" sz="1400" b="0"/>
          </a:p>
        </p:txBody>
      </p:sp>
      <p:sp>
        <p:nvSpPr>
          <p:cNvPr id="19459" name="AutoShape 11"/>
          <p:cNvSpPr>
            <a:spLocks noChangeArrowheads="1"/>
          </p:cNvSpPr>
          <p:nvPr/>
        </p:nvSpPr>
        <p:spPr bwMode="auto">
          <a:xfrm>
            <a:off x="457200" y="1371600"/>
            <a:ext cx="3200400" cy="1066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3505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/>
              <a:t>no</a:t>
            </a:r>
          </a:p>
          <a:p>
            <a:pPr eaLnBrk="1" hangingPunct="1"/>
            <a:r>
              <a:rPr lang="en-US" altLang="en-US" sz="3200" dirty="0"/>
              <a:t>watch the news</a:t>
            </a:r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381000" y="3352800"/>
            <a:ext cx="3429000" cy="1752600"/>
          </a:xfrm>
          <a:prstGeom prst="wedgeRoundRectCallout">
            <a:avLst>
              <a:gd name="adj1" fmla="val 68750"/>
              <a:gd name="adj2" fmla="val 2944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400" b="0">
              <a:solidFill>
                <a:schemeClr val="tx2"/>
              </a:solidFill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533400" y="3505200"/>
            <a:ext cx="32766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Are you going to</a:t>
            </a:r>
          </a:p>
          <a:p>
            <a:pPr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watch the news on TV?</a:t>
            </a:r>
          </a:p>
        </p:txBody>
      </p:sp>
      <p:sp>
        <p:nvSpPr>
          <p:cNvPr id="19464" name="AutoShape 8"/>
          <p:cNvSpPr>
            <a:spLocks noChangeArrowheads="1"/>
          </p:cNvSpPr>
          <p:nvPr/>
        </p:nvSpPr>
        <p:spPr bwMode="auto">
          <a:xfrm>
            <a:off x="4343400" y="1143000"/>
            <a:ext cx="4419600" cy="1981200"/>
          </a:xfrm>
          <a:prstGeom prst="wedgeRoundRectCallout">
            <a:avLst>
              <a:gd name="adj1" fmla="val -8190"/>
              <a:gd name="adj2" fmla="val 105769"/>
              <a:gd name="adj3" fmla="val 16667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400" b="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543753" name="Rectangle 9"/>
          <p:cNvSpPr>
            <a:spLocks noChangeArrowheads="1"/>
          </p:cNvSpPr>
          <p:nvPr/>
        </p:nvSpPr>
        <p:spPr bwMode="auto">
          <a:xfrm>
            <a:off x="4572000" y="1295400"/>
            <a:ext cx="42672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/>
              <a:t>No, I’m not </a:t>
            </a:r>
          </a:p>
          <a:p>
            <a:pPr algn="l" eaLnBrk="1" hangingPunct="1"/>
            <a:r>
              <a:rPr lang="en-US" altLang="en-US" sz="3200" b="0"/>
              <a:t>I’m not going to watch the news on TV</a:t>
            </a:r>
          </a:p>
        </p:txBody>
      </p:sp>
      <p:sp>
        <p:nvSpPr>
          <p:cNvPr id="19467" name="Text Box 22"/>
          <p:cNvSpPr txBox="1">
            <a:spLocks noChangeArrowheads="1"/>
          </p:cNvSpPr>
          <p:nvPr/>
        </p:nvSpPr>
        <p:spPr bwMode="auto">
          <a:xfrm>
            <a:off x="4572000" y="1295400"/>
            <a:ext cx="41148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__________.  _________________________________.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fornia" pitchFamily="2" charset="0"/>
              </a:rPr>
              <a:t>Let’s </a:t>
            </a:r>
            <a:r>
              <a:rPr lang="en-US" altLang="en-US" sz="4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fornia" pitchFamily="2" charset="0"/>
              </a:rPr>
              <a:t>Practice</a:t>
            </a:r>
            <a:endParaRPr lang="en-US" altLang="en-US" sz="4800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n para dr brown y mar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967" y="3634757"/>
            <a:ext cx="5022850" cy="279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9623A093-4CD3-4F84-A20B-15E2C6BD58A8}" type="slidenum">
              <a:rPr lang="en-US" altLang="en-US" sz="1400" b="0"/>
              <a:pPr algn="r"/>
              <a:t>8</a:t>
            </a:fld>
            <a:endParaRPr lang="en-US" altLang="en-US" sz="1400" b="0"/>
          </a:p>
        </p:txBody>
      </p:sp>
      <p:sp>
        <p:nvSpPr>
          <p:cNvPr id="21507" name="AutoShape 13"/>
          <p:cNvSpPr>
            <a:spLocks noChangeArrowheads="1"/>
          </p:cNvSpPr>
          <p:nvPr/>
        </p:nvSpPr>
        <p:spPr bwMode="auto">
          <a:xfrm>
            <a:off x="685800" y="1295400"/>
            <a:ext cx="3124200" cy="1295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685800" y="1295400"/>
            <a:ext cx="3048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yes</a:t>
            </a:r>
          </a:p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study English</a:t>
            </a: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533400" y="3352800"/>
            <a:ext cx="3429000" cy="1752600"/>
          </a:xfrm>
          <a:prstGeom prst="wedgeRoundRectCallout">
            <a:avLst>
              <a:gd name="adj1" fmla="val 88565"/>
              <a:gd name="adj2" fmla="val 163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400" b="0">
              <a:solidFill>
                <a:schemeClr val="tx2"/>
              </a:solidFill>
            </a:endParaRP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609600" y="3475038"/>
            <a:ext cx="32766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Are you going to</a:t>
            </a:r>
          </a:p>
          <a:p>
            <a:pPr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study English</a:t>
            </a:r>
          </a:p>
          <a:p>
            <a:pPr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this year?</a:t>
            </a:r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4800600" y="1447800"/>
            <a:ext cx="3657600" cy="1981200"/>
          </a:xfrm>
          <a:prstGeom prst="wedgeRoundRectCallout">
            <a:avLst>
              <a:gd name="adj1" fmla="val 26218"/>
              <a:gd name="adj2" fmla="val 86537"/>
              <a:gd name="adj3" fmla="val 16667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400" b="0">
              <a:solidFill>
                <a:schemeClr val="tx2"/>
              </a:solidFill>
            </a:endParaRPr>
          </a:p>
        </p:txBody>
      </p:sp>
      <p:sp>
        <p:nvSpPr>
          <p:cNvPr id="544777" name="Rectangle 9"/>
          <p:cNvSpPr>
            <a:spLocks noChangeArrowheads="1"/>
          </p:cNvSpPr>
          <p:nvPr/>
        </p:nvSpPr>
        <p:spPr bwMode="auto">
          <a:xfrm>
            <a:off x="4953000" y="1600200"/>
            <a:ext cx="43434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/>
              <a:t>Yes, I am </a:t>
            </a:r>
          </a:p>
          <a:p>
            <a:pPr algn="l" eaLnBrk="1" hangingPunct="1"/>
            <a:r>
              <a:rPr lang="en-US" altLang="en-US" sz="3200" b="0"/>
              <a:t>I’m going to study English this year</a:t>
            </a:r>
          </a:p>
        </p:txBody>
      </p:sp>
      <p:sp>
        <p:nvSpPr>
          <p:cNvPr id="21515" name="Oval 14"/>
          <p:cNvSpPr>
            <a:spLocks noChangeArrowheads="1"/>
          </p:cNvSpPr>
          <p:nvPr/>
        </p:nvSpPr>
        <p:spPr bwMode="auto">
          <a:xfrm>
            <a:off x="2133600" y="3505200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6" name="Text Box 20"/>
          <p:cNvSpPr txBox="1">
            <a:spLocks noChangeArrowheads="1"/>
          </p:cNvSpPr>
          <p:nvPr/>
        </p:nvSpPr>
        <p:spPr bwMode="auto">
          <a:xfrm>
            <a:off x="4953000" y="1600200"/>
            <a:ext cx="3429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__________.  ___________________________.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fornia" pitchFamily="2" charset="0"/>
              </a:rPr>
              <a:t>Let’s </a:t>
            </a:r>
            <a:r>
              <a:rPr lang="en-US" altLang="en-US" sz="4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fornia" pitchFamily="2" charset="0"/>
              </a:rPr>
              <a:t>Practice</a:t>
            </a:r>
            <a:endParaRPr lang="en-US" altLang="en-US" sz="4800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BE403216-E2FA-455C-A7DD-527D8B6E667F}" type="slidenum">
              <a:rPr lang="en-US" altLang="en-US" sz="1400" b="0"/>
              <a:pPr algn="r"/>
              <a:t>9</a:t>
            </a:fld>
            <a:endParaRPr lang="en-US" altLang="en-US" sz="1400" b="0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28600" y="1524001"/>
            <a:ext cx="8610600" cy="70788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s-419" altLang="en-US" sz="4000" b="0" dirty="0" smtClean="0">
                <a:latin typeface="OldNewspaperTypes" panose="02000603060000020004" pitchFamily="2" charset="0"/>
              </a:rPr>
              <a:t>Zoila</a:t>
            </a:r>
            <a:r>
              <a:rPr lang="en-US" altLang="en-US" sz="4000" b="0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4000" b="0" dirty="0">
                <a:latin typeface="OldNewspaperTypes" panose="02000603060000020004" pitchFamily="2" charset="0"/>
              </a:rPr>
              <a:t>is leaving at </a:t>
            </a:r>
            <a:r>
              <a:rPr lang="en-US" altLang="en-US" sz="4000" b="0" dirty="0" smtClean="0">
                <a:latin typeface="OldNewspaperTypes" panose="02000603060000020004" pitchFamily="2" charset="0"/>
              </a:rPr>
              <a:t>noon</a:t>
            </a:r>
            <a:r>
              <a:rPr lang="es-419" altLang="en-US" sz="4000" b="0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4000" b="0" dirty="0" smtClean="0">
                <a:latin typeface="OldNewspaperTypes" panose="02000603060000020004" pitchFamily="2" charset="0"/>
              </a:rPr>
              <a:t>tomorrow</a:t>
            </a:r>
            <a:r>
              <a:rPr lang="en-US" altLang="en-US" sz="4000" b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457200" y="228600"/>
            <a:ext cx="838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 smtClean="0">
                <a:latin typeface="California" pitchFamily="2" charset="0"/>
              </a:rPr>
              <a:t>USING </a:t>
            </a:r>
            <a:r>
              <a:rPr lang="en-US" altLang="en-US" sz="3200" b="0" dirty="0">
                <a:latin typeface="California" pitchFamily="2" charset="0"/>
              </a:rPr>
              <a:t>THE PRESENT </a:t>
            </a:r>
            <a:r>
              <a:rPr lang="es-419" altLang="en-US" sz="3200" b="0" dirty="0" smtClean="0">
                <a:latin typeface="California" pitchFamily="2" charset="0"/>
              </a:rPr>
              <a:t>CONTINUOUS</a:t>
            </a:r>
            <a:r>
              <a:rPr lang="en-US" altLang="en-US" sz="3200" b="0" dirty="0" smtClean="0">
                <a:latin typeface="California" pitchFamily="2" charset="0"/>
              </a:rPr>
              <a:t> </a:t>
            </a:r>
            <a:r>
              <a:rPr lang="en-US" altLang="en-US" sz="3200" b="0" dirty="0">
                <a:latin typeface="California" pitchFamily="2" charset="0"/>
              </a:rPr>
              <a:t>TO EXPRESS </a:t>
            </a:r>
            <a:r>
              <a:rPr lang="en-US" altLang="en-US" sz="3200" b="0" dirty="0" smtClean="0">
                <a:latin typeface="California" pitchFamily="2" charset="0"/>
              </a:rPr>
              <a:t>FUTURE</a:t>
            </a:r>
            <a:r>
              <a:rPr lang="es-419" altLang="en-US" sz="3200" b="0" dirty="0" smtClean="0">
                <a:latin typeface="California" pitchFamily="2" charset="0"/>
              </a:rPr>
              <a:t> </a:t>
            </a:r>
            <a:r>
              <a:rPr lang="en-US" altLang="en-US" sz="3200" b="0" dirty="0" smtClean="0">
                <a:latin typeface="California" pitchFamily="2" charset="0"/>
              </a:rPr>
              <a:t>TIME</a:t>
            </a:r>
            <a:endParaRPr lang="en-US" altLang="en-US" sz="3200" b="0" i="1" dirty="0">
              <a:latin typeface="California" pitchFamily="2" charset="0"/>
            </a:endParaRPr>
          </a:p>
        </p:txBody>
      </p:sp>
      <p:pic>
        <p:nvPicPr>
          <p:cNvPr id="6146" name="Picture 2" descr="Resultado de imagen para zoil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2269723"/>
            <a:ext cx="52387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605E9F47-8412-4603-B65F-136F03803BF9}" type="slidenum">
              <a:rPr lang="en-US" altLang="en-US" sz="1400" b="0"/>
              <a:pPr algn="r"/>
              <a:t>10</a:t>
            </a:fld>
            <a:endParaRPr lang="en-US" altLang="en-US" sz="1400" b="0"/>
          </a:p>
        </p:txBody>
      </p:sp>
      <p:sp>
        <p:nvSpPr>
          <p:cNvPr id="542722" name="AutoShape 2"/>
          <p:cNvSpPr>
            <a:spLocks noChangeArrowheads="1"/>
          </p:cNvSpPr>
          <p:nvPr/>
        </p:nvSpPr>
        <p:spPr bwMode="auto">
          <a:xfrm>
            <a:off x="2438400" y="3886200"/>
            <a:ext cx="4267200" cy="838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        </a:t>
            </a:r>
            <a:endParaRPr lang="en-US" altLang="en-US" sz="4400" b="0">
              <a:solidFill>
                <a:schemeClr val="tx2"/>
              </a:solidFill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81000" y="1630363"/>
            <a:ext cx="88360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(a) </a:t>
            </a:r>
            <a:r>
              <a:rPr lang="es-419" altLang="en-US" sz="3200" b="0" dirty="0" smtClean="0">
                <a:latin typeface="OldNewspaperTypes" panose="02000603060000020004" pitchFamily="2" charset="0"/>
              </a:rPr>
              <a:t>Zoila</a:t>
            </a:r>
            <a:r>
              <a:rPr lang="en-US" altLang="en-US" sz="3200" b="0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 going to leave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at noon tomorrow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.</a:t>
            </a:r>
            <a:endParaRPr lang="en-US" altLang="en-US" sz="3200" b="0" dirty="0">
              <a:latin typeface="OldNewspaperTypes" panose="02000603060000020004" pitchFamily="2" charset="0"/>
            </a:endParaRPr>
          </a:p>
        </p:txBody>
      </p:sp>
      <p:sp>
        <p:nvSpPr>
          <p:cNvPr id="542725" name="Rectangle 5"/>
          <p:cNvSpPr>
            <a:spLocks noChangeArrowheads="1"/>
          </p:cNvSpPr>
          <p:nvPr/>
        </p:nvSpPr>
        <p:spPr bwMode="auto">
          <a:xfrm>
            <a:off x="381000" y="2697163"/>
            <a:ext cx="75836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(b) </a:t>
            </a:r>
            <a:r>
              <a:rPr lang="es-419" altLang="en-US" sz="3200" b="0" dirty="0" smtClean="0">
                <a:latin typeface="OldNewspaperTypes" panose="02000603060000020004" pitchFamily="2" charset="0"/>
              </a:rPr>
              <a:t>Zoila</a:t>
            </a:r>
            <a:r>
              <a:rPr lang="en-US" altLang="en-US" sz="3200" b="0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 leaving</a:t>
            </a:r>
            <a:r>
              <a:rPr lang="en-US" altLang="en-US" sz="3200" b="0" dirty="0">
                <a:latin typeface="OldNewspaperTypes" panose="02000603060000020004" pitchFamily="2" charset="0"/>
              </a:rPr>
              <a:t> at noon tomorrow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.</a:t>
            </a:r>
            <a:endParaRPr lang="en-US" altLang="en-US" sz="3200" b="0" dirty="0">
              <a:latin typeface="OldNewspaperTypes" panose="02000603060000020004" pitchFamily="2" charset="0"/>
            </a:endParaRPr>
          </a:p>
        </p:txBody>
      </p:sp>
      <p:sp>
        <p:nvSpPr>
          <p:cNvPr id="542726" name="Text Box 6"/>
          <p:cNvSpPr txBox="1">
            <a:spLocks noChangeArrowheads="1"/>
          </p:cNvSpPr>
          <p:nvPr/>
        </p:nvSpPr>
        <p:spPr bwMode="auto">
          <a:xfrm>
            <a:off x="2819400" y="3881438"/>
            <a:ext cx="37626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b="0" dirty="0">
                <a:latin typeface="OldNewspaperTypes" panose="02000603060000020004" pitchFamily="2" charset="0"/>
              </a:rPr>
              <a:t>same meaning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57200" y="228600"/>
            <a:ext cx="838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 smtClean="0">
                <a:latin typeface="California" pitchFamily="2" charset="0"/>
              </a:rPr>
              <a:t>USING </a:t>
            </a:r>
            <a:r>
              <a:rPr lang="en-US" altLang="en-US" sz="3200" b="0" dirty="0">
                <a:latin typeface="California" pitchFamily="2" charset="0"/>
              </a:rPr>
              <a:t>THE PRESENT </a:t>
            </a:r>
            <a:r>
              <a:rPr lang="es-419" altLang="en-US" sz="3200" b="0" dirty="0" smtClean="0">
                <a:latin typeface="California" pitchFamily="2" charset="0"/>
              </a:rPr>
              <a:t>CONTINUOUS</a:t>
            </a:r>
            <a:r>
              <a:rPr lang="en-US" altLang="en-US" sz="3200" b="0" dirty="0" smtClean="0">
                <a:latin typeface="California" pitchFamily="2" charset="0"/>
              </a:rPr>
              <a:t> </a:t>
            </a:r>
            <a:r>
              <a:rPr lang="en-US" altLang="en-US" sz="3200" b="0" dirty="0">
                <a:latin typeface="California" pitchFamily="2" charset="0"/>
              </a:rPr>
              <a:t>TO EXPRESS </a:t>
            </a:r>
            <a:r>
              <a:rPr lang="en-US" altLang="en-US" sz="3200" b="0" dirty="0" smtClean="0">
                <a:latin typeface="California" pitchFamily="2" charset="0"/>
              </a:rPr>
              <a:t>FUTURE</a:t>
            </a:r>
            <a:r>
              <a:rPr lang="es-419" altLang="en-US" sz="3200" b="0" dirty="0" smtClean="0">
                <a:latin typeface="California" pitchFamily="2" charset="0"/>
              </a:rPr>
              <a:t> </a:t>
            </a:r>
            <a:r>
              <a:rPr lang="en-US" altLang="en-US" sz="3200" b="0" dirty="0" smtClean="0">
                <a:latin typeface="California" pitchFamily="2" charset="0"/>
              </a:rPr>
              <a:t>TIME</a:t>
            </a:r>
            <a:endParaRPr lang="en-US" altLang="en-US" sz="3200" b="0" i="1" dirty="0"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22" grpId="0" animBg="1"/>
      <p:bldP spid="542725" grpId="0"/>
      <p:bldP spid="5427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94225912-047D-4BDE-8A34-32EC916BBFC0}" type="slidenum">
              <a:rPr lang="en-US" altLang="en-US" sz="1400" b="0"/>
              <a:pPr algn="r"/>
              <a:t>11</a:t>
            </a:fld>
            <a:endParaRPr lang="en-US" altLang="en-US" sz="1400" b="0"/>
          </a:p>
        </p:txBody>
      </p:sp>
      <p:sp>
        <p:nvSpPr>
          <p:cNvPr id="452617" name="AutoShape 9"/>
          <p:cNvSpPr>
            <a:spLocks noChangeArrowheads="1"/>
          </p:cNvSpPr>
          <p:nvPr/>
        </p:nvSpPr>
        <p:spPr bwMode="auto">
          <a:xfrm>
            <a:off x="2438400" y="3886200"/>
            <a:ext cx="4267200" cy="838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        </a:t>
            </a:r>
            <a:endParaRPr lang="en-US" altLang="en-US" sz="4400" b="0">
              <a:solidFill>
                <a:schemeClr val="tx2"/>
              </a:solidFill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81000" y="1630363"/>
            <a:ext cx="88451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(c) They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 going to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fly</a:t>
            </a:r>
            <a:r>
              <a:rPr lang="en-US" altLang="en-US" sz="3200" b="0" dirty="0">
                <a:latin typeface="OldNewspaperTypes" panose="02000603060000020004" pitchFamily="2" charset="0"/>
              </a:rPr>
              <a:t> to Tokyo tomorrow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.</a:t>
            </a:r>
            <a:endParaRPr lang="en-US" altLang="en-US" sz="3200" b="0" dirty="0">
              <a:latin typeface="OldNewspaperTypes" panose="02000603060000020004" pitchFamily="2" charset="0"/>
            </a:endParaRPr>
          </a:p>
        </p:txBody>
      </p:sp>
      <p:sp>
        <p:nvSpPr>
          <p:cNvPr id="452614" name="Rectangle 6"/>
          <p:cNvSpPr>
            <a:spLocks noChangeArrowheads="1"/>
          </p:cNvSpPr>
          <p:nvPr/>
        </p:nvSpPr>
        <p:spPr bwMode="auto">
          <a:xfrm>
            <a:off x="381000" y="2697163"/>
            <a:ext cx="78173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(d) They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 flying</a:t>
            </a:r>
            <a:r>
              <a:rPr lang="en-US" altLang="en-US" sz="3200" b="0" dirty="0">
                <a:latin typeface="OldNewspaperTypes" panose="02000603060000020004" pitchFamily="2" charset="0"/>
              </a:rPr>
              <a:t> to Tokyo tomorrow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.</a:t>
            </a:r>
            <a:endParaRPr lang="en-US" altLang="en-US" sz="3200" b="0" dirty="0">
              <a:latin typeface="OldNewspaperTypes" panose="02000603060000020004" pitchFamily="2" charset="0"/>
            </a:endParaRPr>
          </a:p>
        </p:txBody>
      </p:sp>
      <p:sp>
        <p:nvSpPr>
          <p:cNvPr id="452615" name="Text Box 7"/>
          <p:cNvSpPr txBox="1">
            <a:spLocks noChangeArrowheads="1"/>
          </p:cNvSpPr>
          <p:nvPr/>
        </p:nvSpPr>
        <p:spPr bwMode="auto">
          <a:xfrm>
            <a:off x="2819400" y="3881438"/>
            <a:ext cx="37626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b="0" dirty="0">
                <a:latin typeface="OldNewspaperTypes" panose="02000603060000020004" pitchFamily="2" charset="0"/>
              </a:rPr>
              <a:t>same meaning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57200" y="228600"/>
            <a:ext cx="838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 smtClean="0">
                <a:latin typeface="California" pitchFamily="2" charset="0"/>
              </a:rPr>
              <a:t>USING </a:t>
            </a:r>
            <a:r>
              <a:rPr lang="en-US" altLang="en-US" sz="3200" b="0" dirty="0">
                <a:latin typeface="California" pitchFamily="2" charset="0"/>
              </a:rPr>
              <a:t>THE PRESENT </a:t>
            </a:r>
            <a:r>
              <a:rPr lang="es-419" altLang="en-US" sz="3200" b="0" dirty="0" smtClean="0">
                <a:latin typeface="California" pitchFamily="2" charset="0"/>
              </a:rPr>
              <a:t>CONTINUOUS</a:t>
            </a:r>
            <a:r>
              <a:rPr lang="en-US" altLang="en-US" sz="3200" b="0" dirty="0" smtClean="0">
                <a:latin typeface="California" pitchFamily="2" charset="0"/>
              </a:rPr>
              <a:t> </a:t>
            </a:r>
            <a:r>
              <a:rPr lang="en-US" altLang="en-US" sz="3200" b="0" dirty="0">
                <a:latin typeface="California" pitchFamily="2" charset="0"/>
              </a:rPr>
              <a:t>TO EXPRESS </a:t>
            </a:r>
            <a:r>
              <a:rPr lang="en-US" altLang="en-US" sz="3200" b="0" dirty="0" smtClean="0">
                <a:latin typeface="California" pitchFamily="2" charset="0"/>
              </a:rPr>
              <a:t>FUTURE</a:t>
            </a:r>
            <a:r>
              <a:rPr lang="es-419" altLang="en-US" sz="3200" b="0" dirty="0" smtClean="0">
                <a:latin typeface="California" pitchFamily="2" charset="0"/>
              </a:rPr>
              <a:t> </a:t>
            </a:r>
            <a:r>
              <a:rPr lang="en-US" altLang="en-US" sz="3200" b="0" dirty="0" smtClean="0">
                <a:latin typeface="California" pitchFamily="2" charset="0"/>
              </a:rPr>
              <a:t>TIME</a:t>
            </a:r>
            <a:endParaRPr lang="en-US" altLang="en-US" sz="3200" b="0" i="1" dirty="0"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7" grpId="0" animBg="1"/>
      <p:bldP spid="452614" grpId="0"/>
      <p:bldP spid="4526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ChangeArrowheads="1"/>
          </p:cNvSpPr>
          <p:nvPr>
            <p:ph sz="half" idx="1"/>
          </p:nvPr>
        </p:nvSpPr>
        <p:spPr bwMode="auto">
          <a:xfrm>
            <a:off x="2438400" y="2057400"/>
            <a:ext cx="1447800" cy="426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come</a:t>
            </a:r>
          </a:p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do</a:t>
            </a:r>
          </a:p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drive</a:t>
            </a:r>
          </a:p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fly</a:t>
            </a:r>
          </a:p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go</a:t>
            </a:r>
          </a:p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leave</a:t>
            </a:r>
          </a:p>
          <a:p>
            <a:pPr eaLnBrk="1" hangingPunct="1">
              <a:buFontTx/>
              <a:buNone/>
            </a:pPr>
            <a:endParaRPr lang="en-US" altLang="en-US" sz="3600" i="1" dirty="0" smtClean="0">
              <a:latin typeface="OldNewspaperTypes" panose="02000603060000020004" pitchFamily="2" charset="0"/>
            </a:endParaRPr>
          </a:p>
        </p:txBody>
      </p:sp>
      <p:sp>
        <p:nvSpPr>
          <p:cNvPr id="453635" name="Rectangle 3"/>
          <p:cNvSpPr>
            <a:spLocks noGrp="1" noChangeArrowheads="1"/>
          </p:cNvSpPr>
          <p:nvPr>
            <p:ph sz="half" idx="2"/>
          </p:nvPr>
        </p:nvSpPr>
        <p:spPr bwMode="auto">
          <a:xfrm>
            <a:off x="5105400" y="2057400"/>
            <a:ext cx="1600200" cy="426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meet</a:t>
            </a:r>
          </a:p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return</a:t>
            </a:r>
          </a:p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spend</a:t>
            </a:r>
          </a:p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start</a:t>
            </a:r>
          </a:p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stay</a:t>
            </a:r>
          </a:p>
          <a:p>
            <a:pPr eaLnBrk="1" hangingPunct="1">
              <a:buFontTx/>
              <a:buNone/>
            </a:pPr>
            <a:r>
              <a:rPr lang="en-US" altLang="en-US" sz="3600" i="1" dirty="0" smtClean="0">
                <a:latin typeface="OldNewspaperTypes" panose="02000603060000020004" pitchFamily="2" charset="0"/>
              </a:rPr>
              <a:t>take</a:t>
            </a:r>
          </a:p>
        </p:txBody>
      </p:sp>
      <p:sp>
        <p:nvSpPr>
          <p:cNvPr id="296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B88C9E7F-EAC3-4776-B66B-5F1FBFD4C7DA}" type="slidenum">
              <a:rPr lang="en-US" altLang="en-US" sz="1400" b="0"/>
              <a:pPr algn="r"/>
              <a:t>12</a:t>
            </a:fld>
            <a:endParaRPr lang="en-US" altLang="en-US" sz="1400" b="0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747650" y="1019889"/>
            <a:ext cx="38011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fornia" pitchFamily="2" charset="0"/>
              </a:rPr>
              <a:t>Common Verbs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57200" y="228600"/>
            <a:ext cx="838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 smtClean="0">
                <a:latin typeface="California" pitchFamily="2" charset="0"/>
              </a:rPr>
              <a:t>USING </a:t>
            </a:r>
            <a:r>
              <a:rPr lang="en-US" altLang="en-US" sz="3200" b="0" dirty="0">
                <a:latin typeface="California" pitchFamily="2" charset="0"/>
              </a:rPr>
              <a:t>THE PRESENT </a:t>
            </a:r>
            <a:r>
              <a:rPr lang="es-419" altLang="en-US" sz="3200" b="0" dirty="0" smtClean="0">
                <a:latin typeface="California" pitchFamily="2" charset="0"/>
              </a:rPr>
              <a:t>CONTINUOUS</a:t>
            </a:r>
            <a:r>
              <a:rPr lang="en-US" altLang="en-US" sz="3200" b="0" dirty="0" smtClean="0">
                <a:latin typeface="California" pitchFamily="2" charset="0"/>
              </a:rPr>
              <a:t> </a:t>
            </a:r>
            <a:r>
              <a:rPr lang="en-US" altLang="en-US" sz="3200" b="0" dirty="0">
                <a:latin typeface="California" pitchFamily="2" charset="0"/>
              </a:rPr>
              <a:t>TO EXPRESS </a:t>
            </a:r>
            <a:r>
              <a:rPr lang="en-US" altLang="en-US" sz="3200" b="0" dirty="0" smtClean="0">
                <a:latin typeface="California" pitchFamily="2" charset="0"/>
              </a:rPr>
              <a:t>FUTURE</a:t>
            </a:r>
            <a:r>
              <a:rPr lang="es-419" altLang="en-US" sz="3200" b="0" dirty="0" smtClean="0">
                <a:latin typeface="California" pitchFamily="2" charset="0"/>
              </a:rPr>
              <a:t> </a:t>
            </a:r>
            <a:r>
              <a:rPr lang="en-US" altLang="en-US" sz="3200" b="0" dirty="0" smtClean="0">
                <a:latin typeface="California" pitchFamily="2" charset="0"/>
              </a:rPr>
              <a:t>TIME</a:t>
            </a:r>
            <a:endParaRPr lang="en-US" altLang="en-US" sz="3200" b="0" i="1" dirty="0"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BF2D44B9-BE60-4C6F-BA05-7D9535088C9C}" type="slidenum">
              <a:rPr lang="en-US" altLang="en-US" sz="1400" b="0"/>
              <a:pPr algn="r"/>
              <a:t>13</a:t>
            </a:fld>
            <a:endParaRPr lang="en-US" altLang="en-US" sz="1400" b="0"/>
          </a:p>
        </p:txBody>
      </p: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3048000" y="2971800"/>
            <a:ext cx="6019800" cy="16764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 b="0"/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533400" y="1066800"/>
            <a:ext cx="8305800" cy="17526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5400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191570" y="1295400"/>
            <a:ext cx="553581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dirty="0">
                <a:latin typeface="OldNewspaperTypes" panose="02000603060000020004" pitchFamily="2" charset="0"/>
              </a:rPr>
              <a:t>They are going to fly </a:t>
            </a:r>
          </a:p>
          <a:p>
            <a:pPr eaLnBrk="1" hangingPunct="1"/>
            <a:r>
              <a:rPr lang="en-US" altLang="en-US" sz="4000" b="0" dirty="0">
                <a:latin typeface="OldNewspaperTypes" panose="02000603060000020004" pitchFamily="2" charset="0"/>
              </a:rPr>
              <a:t> to </a:t>
            </a:r>
            <a:r>
              <a:rPr lang="es-419" altLang="en-US" sz="4000" b="0" dirty="0" smtClean="0">
                <a:latin typeface="OldNewspaperTypes" panose="02000603060000020004" pitchFamily="2" charset="0"/>
              </a:rPr>
              <a:t>Peru</a:t>
            </a:r>
            <a:r>
              <a:rPr lang="en-US" altLang="en-US" sz="4000" b="0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4000" b="0" dirty="0">
                <a:latin typeface="OldNewspaperTypes" panose="02000603060000020004" pitchFamily="2" charset="0"/>
              </a:rPr>
              <a:t>on Monday.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962400" y="4953000"/>
            <a:ext cx="38364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3333FF"/>
                </a:solidFill>
                <a:latin typeface="OldNewspaperTypes" panose="02000603060000020004" pitchFamily="2" charset="0"/>
              </a:rPr>
              <a:t>present </a:t>
            </a:r>
            <a:r>
              <a:rPr lang="es-419" altLang="en-US" sz="3200" dirty="0" smtClean="0">
                <a:solidFill>
                  <a:srgbClr val="3333FF"/>
                </a:solidFill>
                <a:latin typeface="OldNewspaperTypes" panose="02000603060000020004" pitchFamily="2" charset="0"/>
              </a:rPr>
              <a:t>continuous</a:t>
            </a:r>
            <a:endParaRPr lang="en-US" altLang="en-US" sz="3200" dirty="0">
              <a:solidFill>
                <a:srgbClr val="3333FF"/>
              </a:solidFill>
              <a:latin typeface="OldNewspaperTypes" panose="02000603060000020004" pitchFamily="2" charset="0"/>
            </a:endParaRPr>
          </a:p>
        </p:txBody>
      </p:sp>
      <p:sp>
        <p:nvSpPr>
          <p:cNvPr id="454663" name="Rectangle 7"/>
          <p:cNvSpPr>
            <a:spLocks noChangeArrowheads="1"/>
          </p:cNvSpPr>
          <p:nvPr/>
        </p:nvSpPr>
        <p:spPr bwMode="auto">
          <a:xfrm>
            <a:off x="3733800" y="3184525"/>
            <a:ext cx="5029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b="0" dirty="0"/>
              <a:t>               </a:t>
            </a:r>
            <a:r>
              <a:rPr lang="en-US" altLang="en-US" sz="4000" b="0" dirty="0">
                <a:latin typeface="OldNewspaperTypes" panose="02000603060000020004" pitchFamily="2" charset="0"/>
              </a:rPr>
              <a:t>flying to</a:t>
            </a:r>
          </a:p>
          <a:p>
            <a:pPr algn="l" eaLnBrk="1" hangingPunct="1"/>
            <a:r>
              <a:rPr lang="es-419" altLang="en-US" sz="4000" b="0" dirty="0" smtClean="0">
                <a:latin typeface="OldNewspaperTypes" panose="02000603060000020004" pitchFamily="2" charset="0"/>
              </a:rPr>
              <a:t>Peru</a:t>
            </a:r>
            <a:r>
              <a:rPr lang="en-US" altLang="en-US" sz="4000" b="0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4000" b="0" dirty="0">
                <a:latin typeface="OldNewspaperTypes" panose="02000603060000020004" pitchFamily="2" charset="0"/>
              </a:rPr>
              <a:t>on Monday</a:t>
            </a: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5715000" y="3783013"/>
            <a:ext cx="228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754" name="Line 11"/>
          <p:cNvSpPr>
            <a:spLocks noChangeShapeType="1"/>
          </p:cNvSpPr>
          <p:nvPr/>
        </p:nvSpPr>
        <p:spPr bwMode="auto">
          <a:xfrm>
            <a:off x="3581400" y="4392613"/>
            <a:ext cx="449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755" name="Rectangle 13"/>
          <p:cNvSpPr>
            <a:spLocks noChangeArrowheads="1"/>
          </p:cNvSpPr>
          <p:nvPr/>
        </p:nvSpPr>
        <p:spPr bwMode="auto">
          <a:xfrm>
            <a:off x="3516600" y="3157538"/>
            <a:ext cx="235686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dirty="0">
                <a:latin typeface="OldNewspaperTypes" panose="02000603060000020004" pitchFamily="2" charset="0"/>
              </a:rPr>
              <a:t>They are</a:t>
            </a:r>
          </a:p>
        </p:txBody>
      </p:sp>
      <p:sp>
        <p:nvSpPr>
          <p:cNvPr id="31756" name="Text Box 14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fornia" pitchFamily="2" charset="0"/>
              </a:rPr>
              <a:t>Let’s </a:t>
            </a:r>
            <a:r>
              <a:rPr lang="en-US" altLang="en-US" sz="480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fornia" pitchFamily="2" charset="0"/>
              </a:rPr>
              <a:t>Practice</a:t>
            </a:r>
            <a:endParaRPr lang="en-US" altLang="en-US" sz="4800" i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lifornia" pitchFamily="2" charset="0"/>
            </a:endParaRPr>
          </a:p>
        </p:txBody>
      </p:sp>
      <p:sp>
        <p:nvSpPr>
          <p:cNvPr id="31757" name="Text Box 16"/>
          <p:cNvSpPr txBox="1">
            <a:spLocks noChangeArrowheads="1"/>
          </p:cNvSpPr>
          <p:nvPr/>
        </p:nvSpPr>
        <p:spPr bwMode="auto">
          <a:xfrm>
            <a:off x="7994650" y="3870325"/>
            <a:ext cx="325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/>
              <a:t>.</a:t>
            </a:r>
          </a:p>
        </p:txBody>
      </p:sp>
      <p:pic>
        <p:nvPicPr>
          <p:cNvPr id="7170" name="Picture 2" descr="Resultado de imagen para aerope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0" y="2423046"/>
            <a:ext cx="3457772" cy="231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4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4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23C40E8C-1FF3-4C2F-8F00-E9379202F429}" type="slidenum">
              <a:rPr lang="en-US" altLang="en-US" sz="1400" b="0"/>
              <a:pPr algn="r"/>
              <a:t>14</a:t>
            </a:fld>
            <a:endParaRPr lang="en-US" altLang="en-US" sz="1400" b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533400" y="1066800"/>
            <a:ext cx="8305800" cy="17526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5400"/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152400" y="1447800"/>
            <a:ext cx="89916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b="0" dirty="0">
                <a:latin typeface="OldNewspaperTypes" panose="02000603060000020004" pitchFamily="2" charset="0"/>
              </a:rPr>
              <a:t>They </a:t>
            </a:r>
            <a:r>
              <a:rPr lang="en-US" altLang="en-US" sz="4000" b="0" dirty="0">
                <a:solidFill>
                  <a:srgbClr val="FF0000"/>
                </a:solidFill>
                <a:latin typeface="OldNewspaperTypes" panose="02000603060000020004" pitchFamily="2" charset="0"/>
              </a:rPr>
              <a:t>are going to leave </a:t>
            </a:r>
            <a:r>
              <a:rPr lang="en-US" altLang="en-US" sz="4000" b="0" dirty="0">
                <a:latin typeface="OldNewspaperTypes" panose="02000603060000020004" pitchFamily="2" charset="0"/>
              </a:rPr>
              <a:t>at 9:00 tomorrow.</a:t>
            </a: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2578893" y="4432452"/>
            <a:ext cx="38364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3333FF"/>
                </a:solidFill>
                <a:latin typeface="OldNewspaperTypes" panose="02000603060000020004" pitchFamily="2" charset="0"/>
              </a:rPr>
              <a:t>present </a:t>
            </a:r>
            <a:r>
              <a:rPr lang="es-419" altLang="en-US" sz="3200" dirty="0" smtClean="0">
                <a:solidFill>
                  <a:srgbClr val="3333FF"/>
                </a:solidFill>
                <a:latin typeface="OldNewspaperTypes" panose="02000603060000020004" pitchFamily="2" charset="0"/>
              </a:rPr>
              <a:t>continuous</a:t>
            </a:r>
            <a:endParaRPr lang="en-US" altLang="en-US" sz="3200" dirty="0">
              <a:solidFill>
                <a:srgbClr val="3333FF"/>
              </a:solidFill>
              <a:latin typeface="OldNewspaperTypes" panose="02000603060000020004" pitchFamily="2" charset="0"/>
            </a:endParaRPr>
          </a:p>
        </p:txBody>
      </p:sp>
      <p:sp>
        <p:nvSpPr>
          <p:cNvPr id="455687" name="Rectangle 7"/>
          <p:cNvSpPr>
            <a:spLocks noChangeArrowheads="1"/>
          </p:cNvSpPr>
          <p:nvPr/>
        </p:nvSpPr>
        <p:spPr bwMode="auto">
          <a:xfrm>
            <a:off x="152400" y="2971800"/>
            <a:ext cx="8458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b="0" dirty="0">
                <a:latin typeface="OldNewspaperTypes" panose="02000603060000020004" pitchFamily="2" charset="0"/>
              </a:rPr>
              <a:t>They </a:t>
            </a:r>
            <a:r>
              <a:rPr lang="en-US" altLang="en-US" sz="4000" b="0" dirty="0">
                <a:solidFill>
                  <a:srgbClr val="FF0000"/>
                </a:solidFill>
                <a:latin typeface="OldNewspaperTypes" panose="02000603060000020004" pitchFamily="2" charset="0"/>
              </a:rPr>
              <a:t>are leaving </a:t>
            </a:r>
            <a:r>
              <a:rPr lang="en-US" altLang="en-US" sz="4000" b="0" dirty="0">
                <a:latin typeface="OldNewspaperTypes" panose="02000603060000020004" pitchFamily="2" charset="0"/>
              </a:rPr>
              <a:t>at 9:00 tomorrow</a:t>
            </a:r>
          </a:p>
        </p:txBody>
      </p:sp>
      <p:sp>
        <p:nvSpPr>
          <p:cNvPr id="33799" name="Line 8"/>
          <p:cNvSpPr>
            <a:spLocks noChangeShapeType="1"/>
          </p:cNvSpPr>
          <p:nvPr/>
        </p:nvSpPr>
        <p:spPr bwMode="auto">
          <a:xfrm>
            <a:off x="609600" y="3609975"/>
            <a:ext cx="7696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3801" name="Text Box 12"/>
          <p:cNvSpPr txBox="1">
            <a:spLocks noChangeArrowheads="1"/>
          </p:cNvSpPr>
          <p:nvPr/>
        </p:nvSpPr>
        <p:spPr bwMode="auto">
          <a:xfrm>
            <a:off x="8223250" y="3090863"/>
            <a:ext cx="311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.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fornia" pitchFamily="2" charset="0"/>
              </a:rPr>
              <a:t>Let’s </a:t>
            </a:r>
            <a:r>
              <a:rPr lang="en-US" altLang="en-US" sz="480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fornia" pitchFamily="2" charset="0"/>
              </a:rPr>
              <a:t>Practice</a:t>
            </a:r>
            <a:endParaRPr lang="en-US" altLang="en-US" sz="4800" i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5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5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0AF54271-A8FE-4102-8521-9374F63C9CED}" type="slidenum">
              <a:rPr lang="en-US" altLang="en-US" sz="1400" b="0"/>
              <a:pPr algn="r"/>
              <a:t>15</a:t>
            </a:fld>
            <a:endParaRPr lang="en-US" altLang="en-US" sz="1400" b="0"/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76200" y="1219200"/>
            <a:ext cx="9372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0" dirty="0">
                <a:latin typeface="OldNewspaperTypes" panose="02000603060000020004" pitchFamily="2" charset="0"/>
              </a:rPr>
              <a:t>I am going to meet her at the bus stop.</a:t>
            </a:r>
          </a:p>
        </p:txBody>
      </p:sp>
      <p:sp>
        <p:nvSpPr>
          <p:cNvPr id="456712" name="Rectangle 8"/>
          <p:cNvSpPr>
            <a:spLocks noChangeArrowheads="1"/>
          </p:cNvSpPr>
          <p:nvPr/>
        </p:nvSpPr>
        <p:spPr bwMode="auto">
          <a:xfrm>
            <a:off x="1143000" y="1905000"/>
            <a:ext cx="7620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0" dirty="0">
                <a:latin typeface="OldNewspaperTypes" panose="02000603060000020004" pitchFamily="2" charset="0"/>
              </a:rPr>
              <a:t>I am meeting her at the bus stop</a:t>
            </a:r>
          </a:p>
        </p:txBody>
      </p:sp>
      <p:sp>
        <p:nvSpPr>
          <p:cNvPr id="35846" name="Line 9"/>
          <p:cNvSpPr>
            <a:spLocks noChangeShapeType="1"/>
          </p:cNvSpPr>
          <p:nvPr/>
        </p:nvSpPr>
        <p:spPr bwMode="auto">
          <a:xfrm>
            <a:off x="1219200" y="2514600"/>
            <a:ext cx="6553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5848" name="Text Box 13"/>
          <p:cNvSpPr txBox="1">
            <a:spLocks noChangeArrowheads="1"/>
          </p:cNvSpPr>
          <p:nvPr/>
        </p:nvSpPr>
        <p:spPr bwMode="auto">
          <a:xfrm>
            <a:off x="7696200" y="1905000"/>
            <a:ext cx="311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.</a:t>
            </a:r>
          </a:p>
        </p:txBody>
      </p:sp>
      <p:sp>
        <p:nvSpPr>
          <p:cNvPr id="35849" name="Rectangle 14"/>
          <p:cNvSpPr>
            <a:spLocks noChangeArrowheads="1"/>
          </p:cNvSpPr>
          <p:nvPr/>
        </p:nvSpPr>
        <p:spPr bwMode="auto">
          <a:xfrm>
            <a:off x="2627588" y="2590800"/>
            <a:ext cx="38364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solidFill>
                  <a:srgbClr val="3333FF"/>
                </a:solidFill>
                <a:latin typeface="OldNewspaperTypes" panose="02000603060000020004" pitchFamily="2" charset="0"/>
              </a:rPr>
              <a:t>present </a:t>
            </a:r>
            <a:r>
              <a:rPr lang="es-419" altLang="en-US" sz="3200" dirty="0" smtClean="0">
                <a:solidFill>
                  <a:srgbClr val="3333FF"/>
                </a:solidFill>
                <a:latin typeface="OldNewspaperTypes" panose="02000603060000020004" pitchFamily="2" charset="0"/>
              </a:rPr>
              <a:t>continuous</a:t>
            </a:r>
            <a:endParaRPr lang="en-US" altLang="en-US" sz="3200" dirty="0">
              <a:solidFill>
                <a:srgbClr val="3333FF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fornia" pitchFamily="2" charset="0"/>
              </a:rPr>
              <a:t>Let’s </a:t>
            </a:r>
            <a:r>
              <a:rPr lang="en-US" altLang="en-US" sz="480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fornia" pitchFamily="2" charset="0"/>
              </a:rPr>
              <a:t>Practice</a:t>
            </a:r>
            <a:endParaRPr lang="en-US" altLang="en-US" sz="4800" i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lifornia" pitchFamily="2" charset="0"/>
            </a:endParaRPr>
          </a:p>
        </p:txBody>
      </p:sp>
      <p:pic>
        <p:nvPicPr>
          <p:cNvPr id="8194" name="Picture 2" descr="Resultado de imagen para people at bus 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117" y="3242386"/>
            <a:ext cx="4651375" cy="341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6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6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EF4EB489-0530-4ED9-8C54-07A5B1C21C74}" type="slidenum">
              <a:rPr lang="en-US" altLang="en-US" sz="1400" b="0"/>
              <a:pPr algn="r"/>
              <a:t>16</a:t>
            </a:fld>
            <a:endParaRPr lang="en-US" altLang="en-US" sz="1400" b="0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751697" y="1524000"/>
            <a:ext cx="5281831" cy="144655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0" dirty="0">
                <a:latin typeface="OldNewspaperTypes" panose="02000603060000020004" pitchFamily="2" charset="0"/>
              </a:rPr>
              <a:t>It’s going to be a</a:t>
            </a:r>
          </a:p>
          <a:p>
            <a:pPr eaLnBrk="1" hangingPunct="1"/>
            <a:r>
              <a:rPr lang="en-US" altLang="en-US" sz="4400" b="0" dirty="0">
                <a:latin typeface="OldNewspaperTypes" panose="02000603060000020004" pitchFamily="2" charset="0"/>
              </a:rPr>
              <a:t>nice day tomorrow.</a:t>
            </a: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0" dirty="0" smtClean="0">
                <a:latin typeface="California" pitchFamily="2" charset="0"/>
              </a:rPr>
              <a:t>WORDS </a:t>
            </a:r>
            <a:r>
              <a:rPr lang="en-US" altLang="en-US" b="0" dirty="0">
                <a:latin typeface="California" pitchFamily="2" charset="0"/>
              </a:rPr>
              <a:t>USED FOR PAST TIME AND FUTURE TIME</a:t>
            </a:r>
            <a:endParaRPr lang="en-US" altLang="en-US" b="0" i="1" dirty="0">
              <a:latin typeface="California" pitchFamily="2" charset="0"/>
            </a:endParaRPr>
          </a:p>
        </p:txBody>
      </p:sp>
      <p:pic>
        <p:nvPicPr>
          <p:cNvPr id="9218" name="Picture 2" descr="Resultado de imagen para yosem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4" y="3284231"/>
            <a:ext cx="5756275" cy="324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C1E9156E-151D-47AC-ADC4-4232486DB8D8}" type="slidenum">
              <a:rPr lang="en-US" altLang="en-US" sz="1400" b="0"/>
              <a:pPr algn="r"/>
              <a:t>17</a:t>
            </a:fld>
            <a:endParaRPr lang="en-US" altLang="en-US" sz="1400" b="0"/>
          </a:p>
        </p:txBody>
      </p:sp>
      <p:sp>
        <p:nvSpPr>
          <p:cNvPr id="545794" name="Text Box 2"/>
          <p:cNvSpPr txBox="1">
            <a:spLocks noChangeArrowheads="1"/>
          </p:cNvSpPr>
          <p:nvPr/>
        </p:nvSpPr>
        <p:spPr bwMode="auto">
          <a:xfrm>
            <a:off x="914400" y="3094038"/>
            <a:ext cx="210788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It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snowed</a:t>
            </a:r>
          </a:p>
          <a:p>
            <a:pPr algn="l" eaLnBrk="1" hangingPunct="1"/>
            <a:r>
              <a:rPr lang="en-US" altLang="en-US" sz="32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yesterday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.</a:t>
            </a:r>
          </a:p>
          <a:p>
            <a:pPr algn="l" eaLnBrk="1" hangingPunct="1"/>
            <a:endParaRPr lang="en-US" altLang="en-US" sz="3200" dirty="0"/>
          </a:p>
        </p:txBody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914400" y="20256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 yesterday</a:t>
            </a:r>
            <a:r>
              <a:rPr lang="en-US" altLang="en-US" sz="3200" i="1" dirty="0">
                <a:latin typeface="OldNewspaperTypes" panose="02000603060000020004" pitchFamily="2" charset="0"/>
              </a:rPr>
              <a:t>     			 </a:t>
            </a:r>
            <a:r>
              <a:rPr lang="en-US" altLang="en-US" sz="3200" b="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tomorrow</a:t>
            </a:r>
            <a:endParaRPr lang="en-US" altLang="en-US" sz="3200" b="0" dirty="0">
              <a:solidFill>
                <a:srgbClr val="008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9941" name="Text Box 7"/>
          <p:cNvSpPr txBox="1">
            <a:spLocks noChangeArrowheads="1"/>
          </p:cNvSpPr>
          <p:nvPr/>
        </p:nvSpPr>
        <p:spPr bwMode="auto">
          <a:xfrm>
            <a:off x="1474788" y="1401763"/>
            <a:ext cx="12684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800080"/>
                </a:solidFill>
                <a:latin typeface="OldNewspaperTypes" panose="02000603060000020004" pitchFamily="2" charset="0"/>
              </a:rPr>
              <a:t>PAST</a:t>
            </a:r>
          </a:p>
        </p:txBody>
      </p:sp>
      <p:sp>
        <p:nvSpPr>
          <p:cNvPr id="39942" name="Text Box 8"/>
          <p:cNvSpPr txBox="1">
            <a:spLocks noChangeArrowheads="1"/>
          </p:cNvSpPr>
          <p:nvPr/>
        </p:nvSpPr>
        <p:spPr bwMode="auto">
          <a:xfrm>
            <a:off x="5711825" y="1401763"/>
            <a:ext cx="19751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008000"/>
                </a:solidFill>
                <a:latin typeface="OldNewspaperTypes" panose="02000603060000020004" pitchFamily="2" charset="0"/>
              </a:rPr>
              <a:t>FUTURE</a:t>
            </a:r>
          </a:p>
        </p:txBody>
      </p:sp>
      <p:sp>
        <p:nvSpPr>
          <p:cNvPr id="545801" name="Rectangle 9"/>
          <p:cNvSpPr>
            <a:spLocks noChangeArrowheads="1"/>
          </p:cNvSpPr>
          <p:nvPr/>
        </p:nvSpPr>
        <p:spPr bwMode="auto">
          <a:xfrm>
            <a:off x="4696550" y="3124200"/>
            <a:ext cx="36386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It’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s</a:t>
            </a:r>
            <a:r>
              <a:rPr lang="en-US" altLang="en-US" sz="3200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going to snow</a:t>
            </a:r>
          </a:p>
          <a:p>
            <a:pPr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tomorrow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0" dirty="0" smtClean="0">
                <a:latin typeface="California" pitchFamily="2" charset="0"/>
              </a:rPr>
              <a:t>WORDS </a:t>
            </a:r>
            <a:r>
              <a:rPr lang="en-US" altLang="en-US" b="0" dirty="0">
                <a:latin typeface="California" pitchFamily="2" charset="0"/>
              </a:rPr>
              <a:t>USED FOR PAST TIME AND FUTURE TIME</a:t>
            </a:r>
            <a:endParaRPr lang="en-US" altLang="en-US" b="0" i="1" dirty="0"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5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4" grpId="0"/>
      <p:bldP spid="54580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1B8601E3-B07A-4FC4-98C9-0E0325C0CBA3}" type="slidenum">
              <a:rPr lang="en-US" altLang="en-US" sz="1400" b="0"/>
              <a:pPr algn="r"/>
              <a:t>18</a:t>
            </a:fld>
            <a:endParaRPr lang="en-US" altLang="en-US" sz="1400" b="0"/>
          </a:p>
        </p:txBody>
      </p:sp>
      <p:sp>
        <p:nvSpPr>
          <p:cNvPr id="459778" name="Text Box 2"/>
          <p:cNvSpPr txBox="1">
            <a:spLocks noChangeArrowheads="1"/>
          </p:cNvSpPr>
          <p:nvPr/>
        </p:nvSpPr>
        <p:spPr bwMode="auto">
          <a:xfrm>
            <a:off x="609600" y="4419600"/>
            <a:ext cx="318587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I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went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to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class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</a:p>
          <a:p>
            <a:pPr algn="l" eaLnBrk="1" hangingPunct="1"/>
            <a:r>
              <a:rPr lang="en-US" altLang="en-US" sz="32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last night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.</a:t>
            </a:r>
          </a:p>
          <a:p>
            <a:pPr algn="l" eaLnBrk="1" hangingPunct="1"/>
            <a:endParaRPr lang="en-US" altLang="en-US" sz="3200" b="0" dirty="0"/>
          </a:p>
        </p:txBody>
      </p:sp>
      <p:sp>
        <p:nvSpPr>
          <p:cNvPr id="41988" name="Rectangle 8"/>
          <p:cNvSpPr>
            <a:spLocks noChangeArrowheads="1"/>
          </p:cNvSpPr>
          <p:nvPr/>
        </p:nvSpPr>
        <p:spPr bwMode="auto">
          <a:xfrm>
            <a:off x="84375" y="2038728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solidFill>
                  <a:srgbClr val="660066"/>
                </a:solidFill>
              </a:rPr>
              <a:t> </a:t>
            </a:r>
            <a:r>
              <a:rPr lang="en-US" altLang="en-US" sz="3200" b="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yesterday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morning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          </a:t>
            </a:r>
            <a:r>
              <a:rPr lang="en-US" altLang="en-US" sz="3200" b="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tomorrow morning</a:t>
            </a:r>
          </a:p>
        </p:txBody>
      </p:sp>
      <p:sp>
        <p:nvSpPr>
          <p:cNvPr id="459786" name="Rectangle 10"/>
          <p:cNvSpPr>
            <a:spLocks noChangeArrowheads="1"/>
          </p:cNvSpPr>
          <p:nvPr/>
        </p:nvSpPr>
        <p:spPr bwMode="auto">
          <a:xfrm>
            <a:off x="234950" y="2590800"/>
            <a:ext cx="89611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solidFill>
                  <a:srgbClr val="660066"/>
                </a:solidFill>
              </a:rPr>
              <a:t>  </a:t>
            </a:r>
            <a:r>
              <a:rPr lang="en-US" altLang="en-US" sz="3200" b="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yesterday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evening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          </a:t>
            </a:r>
            <a:r>
              <a:rPr lang="en-US" altLang="en-US" sz="3200" b="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tomorrow evening</a:t>
            </a:r>
          </a:p>
        </p:txBody>
      </p:sp>
      <p:sp>
        <p:nvSpPr>
          <p:cNvPr id="459787" name="Rectangle 11"/>
          <p:cNvSpPr>
            <a:spLocks noChangeArrowheads="1"/>
          </p:cNvSpPr>
          <p:nvPr/>
        </p:nvSpPr>
        <p:spPr bwMode="auto">
          <a:xfrm>
            <a:off x="157163" y="3124200"/>
            <a:ext cx="82320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3200" b="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last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night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	</a:t>
            </a:r>
            <a:r>
              <a:rPr lang="en-US" altLang="en-US" sz="3200" b="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	         tomorrow night</a:t>
            </a:r>
          </a:p>
        </p:txBody>
      </p:sp>
      <p:sp>
        <p:nvSpPr>
          <p:cNvPr id="41991" name="Text Box 12"/>
          <p:cNvSpPr txBox="1">
            <a:spLocks noChangeArrowheads="1"/>
          </p:cNvSpPr>
          <p:nvPr/>
        </p:nvSpPr>
        <p:spPr bwMode="auto">
          <a:xfrm>
            <a:off x="1474788" y="1401763"/>
            <a:ext cx="12684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800080"/>
                </a:solidFill>
                <a:latin typeface="OldNewspaperTypes" panose="02000603060000020004" pitchFamily="2" charset="0"/>
              </a:rPr>
              <a:t>PAST</a:t>
            </a:r>
          </a:p>
        </p:txBody>
      </p:sp>
      <p:sp>
        <p:nvSpPr>
          <p:cNvPr id="41992" name="Text Box 13"/>
          <p:cNvSpPr txBox="1">
            <a:spLocks noChangeArrowheads="1"/>
          </p:cNvSpPr>
          <p:nvPr/>
        </p:nvSpPr>
        <p:spPr bwMode="auto">
          <a:xfrm>
            <a:off x="5711825" y="1401763"/>
            <a:ext cx="19751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008000"/>
                </a:solidFill>
                <a:latin typeface="OldNewspaperTypes" panose="02000603060000020004" pitchFamily="2" charset="0"/>
              </a:rPr>
              <a:t>FUTURE</a:t>
            </a:r>
          </a:p>
        </p:txBody>
      </p:sp>
      <p:sp>
        <p:nvSpPr>
          <p:cNvPr id="459792" name="Rectangle 16"/>
          <p:cNvSpPr>
            <a:spLocks noChangeArrowheads="1"/>
          </p:cNvSpPr>
          <p:nvPr/>
        </p:nvSpPr>
        <p:spPr bwMode="auto">
          <a:xfrm>
            <a:off x="4665663" y="4419600"/>
            <a:ext cx="381271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I’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m going to go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to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class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tomorrow </a:t>
            </a:r>
          </a:p>
          <a:p>
            <a:pPr algn="l" eaLnBrk="1" hangingPunct="1"/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night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0" dirty="0" smtClean="0">
                <a:latin typeface="California" pitchFamily="2" charset="0"/>
              </a:rPr>
              <a:t>WORDS </a:t>
            </a:r>
            <a:r>
              <a:rPr lang="en-US" altLang="en-US" b="0" dirty="0">
                <a:latin typeface="California" pitchFamily="2" charset="0"/>
              </a:rPr>
              <a:t>USED FOR PAST TIME AND FUTURE TIME</a:t>
            </a:r>
            <a:endParaRPr lang="en-US" altLang="en-US" b="0" i="1" dirty="0"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59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9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78" grpId="0"/>
      <p:bldP spid="459786" grpId="0"/>
      <p:bldP spid="459787" grpId="0"/>
      <p:bldP spid="45979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5242E837-3B1C-4680-801A-BD6F24630626}" type="slidenum">
              <a:rPr lang="en-US" altLang="en-US" sz="1400" b="0"/>
              <a:pPr algn="r"/>
              <a:t>19</a:t>
            </a:fld>
            <a:endParaRPr lang="en-US" altLang="en-US" sz="1400" b="0"/>
          </a:p>
        </p:txBody>
      </p:sp>
      <p:sp>
        <p:nvSpPr>
          <p:cNvPr id="44035" name="Rectangle 13"/>
          <p:cNvSpPr>
            <a:spLocks noChangeArrowheads="1"/>
          </p:cNvSpPr>
          <p:nvPr/>
        </p:nvSpPr>
        <p:spPr bwMode="auto">
          <a:xfrm>
            <a:off x="533400" y="2025650"/>
            <a:ext cx="7315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last week</a:t>
            </a:r>
            <a:r>
              <a:rPr lang="en-US" altLang="en-US" sz="3200" i="1" dirty="0">
                <a:latin typeface="OldNewspaperTypes" panose="02000603060000020004" pitchFamily="2" charset="0"/>
              </a:rPr>
              <a:t>     			  </a:t>
            </a:r>
            <a:r>
              <a:rPr lang="en-US" altLang="en-US" sz="3200" b="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next week</a:t>
            </a:r>
            <a:endParaRPr lang="en-US" altLang="en-US" sz="3200" b="0" dirty="0">
              <a:solidFill>
                <a:srgbClr val="008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44036" name="Text Box 11"/>
          <p:cNvSpPr txBox="1">
            <a:spLocks noChangeArrowheads="1"/>
          </p:cNvSpPr>
          <p:nvPr/>
        </p:nvSpPr>
        <p:spPr bwMode="auto">
          <a:xfrm>
            <a:off x="1474788" y="1401763"/>
            <a:ext cx="12684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800080"/>
                </a:solidFill>
                <a:latin typeface="OldNewspaperTypes" panose="02000603060000020004" pitchFamily="2" charset="0"/>
              </a:rPr>
              <a:t>PAST</a:t>
            </a:r>
          </a:p>
        </p:txBody>
      </p:sp>
      <p:sp>
        <p:nvSpPr>
          <p:cNvPr id="44037" name="Text Box 12"/>
          <p:cNvSpPr txBox="1">
            <a:spLocks noChangeArrowheads="1"/>
          </p:cNvSpPr>
          <p:nvPr/>
        </p:nvSpPr>
        <p:spPr bwMode="auto">
          <a:xfrm>
            <a:off x="5711825" y="1401763"/>
            <a:ext cx="19751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008000"/>
                </a:solidFill>
                <a:latin typeface="OldNewspaperTypes" panose="02000603060000020004" pitchFamily="2" charset="0"/>
              </a:rPr>
              <a:t>FUTURE</a:t>
            </a:r>
          </a:p>
        </p:txBody>
      </p:sp>
      <p:sp>
        <p:nvSpPr>
          <p:cNvPr id="460814" name="Text Box 14"/>
          <p:cNvSpPr txBox="1">
            <a:spLocks noChangeArrowheads="1"/>
          </p:cNvSpPr>
          <p:nvPr/>
        </p:nvSpPr>
        <p:spPr bwMode="auto">
          <a:xfrm>
            <a:off x="533400" y="3094038"/>
            <a:ext cx="350666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He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went </a:t>
            </a:r>
            <a:r>
              <a:rPr lang="en-US" altLang="en-US" sz="3200" b="0" dirty="0">
                <a:latin typeface="OldNewspaperTypes" panose="02000603060000020004" pitchFamily="2" charset="0"/>
              </a:rPr>
              <a:t>to the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doctor</a:t>
            </a:r>
            <a:r>
              <a:rPr lang="en-US" altLang="en-US" sz="320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 last week</a:t>
            </a:r>
            <a:r>
              <a:rPr lang="en-US" altLang="en-US" sz="3200" b="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.</a:t>
            </a:r>
            <a:endParaRPr lang="en-US" altLang="en-US" sz="3200" b="0" i="1" dirty="0">
              <a:latin typeface="OldNewspaperTypes" panose="02000603060000020004" pitchFamily="2" charset="0"/>
            </a:endParaRPr>
          </a:p>
          <a:p>
            <a:pPr algn="l" eaLnBrk="1" hangingPunct="1"/>
            <a:endParaRPr lang="en-US" altLang="en-US" sz="3200" dirty="0">
              <a:latin typeface="OldNewspaperTypes" panose="02000603060000020004" pitchFamily="2" charset="0"/>
            </a:endParaRPr>
          </a:p>
        </p:txBody>
      </p:sp>
      <p:sp>
        <p:nvSpPr>
          <p:cNvPr id="460815" name="Rectangle 15"/>
          <p:cNvSpPr>
            <a:spLocks noChangeArrowheads="1"/>
          </p:cNvSpPr>
          <p:nvPr/>
        </p:nvSpPr>
        <p:spPr bwMode="auto">
          <a:xfrm>
            <a:off x="5181600" y="3124200"/>
            <a:ext cx="332627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He’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s</a:t>
            </a:r>
            <a:r>
              <a:rPr lang="en-US" altLang="en-US" sz="3200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going to</a:t>
            </a:r>
            <a:r>
              <a:rPr lang="en-US" altLang="en-US" sz="3200" b="0" dirty="0">
                <a:latin typeface="OldNewspaperTypes" panose="02000603060000020004" pitchFamily="2" charset="0"/>
              </a:rPr>
              <a:t> </a:t>
            </a:r>
          </a:p>
          <a:p>
            <a:pPr algn="l" eaLnBrk="1" hangingPunct="1"/>
            <a:r>
              <a:rPr lang="en-US" altLang="en-US" sz="3200" b="0" i="1" dirty="0">
                <a:latin typeface="OldNewspaperTypes" panose="02000603060000020004" pitchFamily="2" charset="0"/>
              </a:rPr>
              <a:t>go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to the doctor</a:t>
            </a:r>
          </a:p>
          <a:p>
            <a:pPr algn="l" eaLnBrk="1" hangingPunct="1"/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next week</a:t>
            </a:r>
            <a:r>
              <a:rPr lang="en-US" altLang="en-US" sz="3200" b="0" dirty="0">
                <a:latin typeface="OldNewspaperTypes" panose="02000603060000020004" pitchFamily="2" charset="0"/>
              </a:rPr>
              <a:t>.</a:t>
            </a:r>
            <a:endParaRPr lang="en-US" altLang="en-US" sz="3200" i="1" dirty="0">
              <a:latin typeface="OldNewspaperTypes" panose="02000603060000020004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0" dirty="0" smtClean="0">
                <a:latin typeface="California" pitchFamily="2" charset="0"/>
              </a:rPr>
              <a:t>WORDS </a:t>
            </a:r>
            <a:r>
              <a:rPr lang="en-US" altLang="en-US" b="0" dirty="0">
                <a:latin typeface="California" pitchFamily="2" charset="0"/>
              </a:rPr>
              <a:t>USED FOR PAST TIME AND FUTURE TIME</a:t>
            </a:r>
            <a:endParaRPr lang="en-US" altLang="en-US" b="0" i="1" dirty="0"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60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14" grpId="0"/>
      <p:bldP spid="4608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3C15CB7F-9EDF-41C1-A73B-7D5E29C95C3B}" type="slidenum">
              <a:rPr lang="en-US" altLang="en-US" sz="1400" b="0"/>
              <a:pPr algn="r"/>
              <a:t>20</a:t>
            </a:fld>
            <a:endParaRPr lang="en-US" altLang="en-US" sz="1400" b="0"/>
          </a:p>
        </p:txBody>
      </p:sp>
      <p:sp>
        <p:nvSpPr>
          <p:cNvPr id="461829" name="Rectangle 5"/>
          <p:cNvSpPr>
            <a:spLocks noChangeArrowheads="1"/>
          </p:cNvSpPr>
          <p:nvPr/>
        </p:nvSpPr>
        <p:spPr bwMode="auto">
          <a:xfrm>
            <a:off x="1981200" y="1963548"/>
            <a:ext cx="6858000" cy="318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month			    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month</a:t>
            </a:r>
          </a:p>
          <a:p>
            <a:pPr algn="l" eaLnBrk="1" hangingPunct="1"/>
            <a:r>
              <a:rPr lang="en-US" altLang="en-US" sz="32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year				    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year</a:t>
            </a:r>
          </a:p>
          <a:p>
            <a:pPr algn="l" eaLnBrk="1" hangingPunct="1"/>
            <a:r>
              <a:rPr lang="en-US" altLang="en-US" sz="32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weekend	 		    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weekend</a:t>
            </a:r>
          </a:p>
          <a:p>
            <a:pPr algn="l" eaLnBrk="1" hangingPunct="1"/>
            <a:r>
              <a:rPr lang="en-US" altLang="en-US" sz="32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spring		</a:t>
            </a:r>
            <a:r>
              <a:rPr lang="en-US" altLang="en-US" sz="3200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 	    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spring</a:t>
            </a:r>
          </a:p>
          <a:p>
            <a:pPr algn="l" eaLnBrk="1" hangingPunct="1"/>
            <a:endParaRPr lang="en-US" altLang="en-US" sz="3200" i="1" dirty="0">
              <a:solidFill>
                <a:schemeClr val="accent2"/>
              </a:solidFill>
              <a:latin typeface="OldNewspaperTypes" panose="02000603060000020004" pitchFamily="2" charset="0"/>
            </a:endParaRPr>
          </a:p>
          <a:p>
            <a:pPr algn="l" eaLnBrk="1" hangingPunct="1"/>
            <a:endParaRPr lang="en-US" altLang="en-US" sz="3200" i="1" dirty="0">
              <a:solidFill>
                <a:schemeClr val="accent2"/>
              </a:solidFill>
            </a:endParaRPr>
          </a:p>
          <a:p>
            <a:pPr algn="l" eaLnBrk="1" hangingPunct="1"/>
            <a:endParaRPr lang="en-US" altLang="en-US" sz="900" i="1" dirty="0">
              <a:solidFill>
                <a:schemeClr val="accent2"/>
              </a:solidFill>
            </a:endParaRPr>
          </a:p>
        </p:txBody>
      </p:sp>
      <p:sp>
        <p:nvSpPr>
          <p:cNvPr id="46084" name="Text Box 8"/>
          <p:cNvSpPr txBox="1">
            <a:spLocks noChangeArrowheads="1"/>
          </p:cNvSpPr>
          <p:nvPr/>
        </p:nvSpPr>
        <p:spPr bwMode="auto">
          <a:xfrm>
            <a:off x="1474788" y="1371600"/>
            <a:ext cx="12684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660066"/>
                </a:solidFill>
                <a:latin typeface="OldNewspaperTypes" panose="02000603060000020004" pitchFamily="2" charset="0"/>
              </a:rPr>
              <a:t>PAST</a:t>
            </a:r>
          </a:p>
        </p:txBody>
      </p:sp>
      <p:sp>
        <p:nvSpPr>
          <p:cNvPr id="46085" name="Text Box 9"/>
          <p:cNvSpPr txBox="1">
            <a:spLocks noChangeArrowheads="1"/>
          </p:cNvSpPr>
          <p:nvPr/>
        </p:nvSpPr>
        <p:spPr bwMode="auto">
          <a:xfrm>
            <a:off x="5410200" y="1371600"/>
            <a:ext cx="19751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008000"/>
                </a:solidFill>
                <a:latin typeface="OldNewspaperTypes" panose="02000603060000020004" pitchFamily="2" charset="0"/>
              </a:rPr>
              <a:t>FUTURE</a:t>
            </a:r>
          </a:p>
        </p:txBody>
      </p:sp>
      <p:sp>
        <p:nvSpPr>
          <p:cNvPr id="46086" name="Text Box 10"/>
          <p:cNvSpPr txBox="1">
            <a:spLocks noChangeArrowheads="1"/>
          </p:cNvSpPr>
          <p:nvPr/>
        </p:nvSpPr>
        <p:spPr bwMode="auto">
          <a:xfrm>
            <a:off x="463550" y="2700338"/>
            <a:ext cx="10900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last</a:t>
            </a:r>
          </a:p>
        </p:txBody>
      </p:sp>
      <p:sp>
        <p:nvSpPr>
          <p:cNvPr id="46087" name="AutoShape 11"/>
          <p:cNvSpPr>
            <a:spLocks/>
          </p:cNvSpPr>
          <p:nvPr/>
        </p:nvSpPr>
        <p:spPr bwMode="auto">
          <a:xfrm>
            <a:off x="1600200" y="2209800"/>
            <a:ext cx="304800" cy="1752600"/>
          </a:xfrm>
          <a:prstGeom prst="rightBrace">
            <a:avLst>
              <a:gd name="adj1" fmla="val 4791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6088" name="AutoShape 12"/>
          <p:cNvSpPr>
            <a:spLocks/>
          </p:cNvSpPr>
          <p:nvPr/>
        </p:nvSpPr>
        <p:spPr bwMode="auto">
          <a:xfrm>
            <a:off x="5943600" y="2209800"/>
            <a:ext cx="304800" cy="1752600"/>
          </a:xfrm>
          <a:prstGeom prst="rightBrace">
            <a:avLst>
              <a:gd name="adj1" fmla="val 4791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61838" name="Text Box 14"/>
          <p:cNvSpPr txBox="1">
            <a:spLocks noChangeArrowheads="1"/>
          </p:cNvSpPr>
          <p:nvPr/>
        </p:nvSpPr>
        <p:spPr bwMode="auto">
          <a:xfrm>
            <a:off x="609600" y="4435475"/>
            <a:ext cx="3581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She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went</a:t>
            </a:r>
            <a:r>
              <a:rPr lang="en-US" altLang="en-US" sz="320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home</a:t>
            </a:r>
          </a:p>
          <a:p>
            <a:pPr algn="l" eaLnBrk="1" hangingPunct="1"/>
            <a:r>
              <a:rPr lang="en-US" altLang="en-US" sz="320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last spring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.</a:t>
            </a:r>
          </a:p>
          <a:p>
            <a:pPr algn="l" eaLnBrk="1" hangingPunct="1"/>
            <a:endParaRPr lang="en-US" altLang="en-US" sz="3200" dirty="0"/>
          </a:p>
        </p:txBody>
      </p:sp>
      <p:sp>
        <p:nvSpPr>
          <p:cNvPr id="461839" name="Rectangle 15"/>
          <p:cNvSpPr>
            <a:spLocks noChangeArrowheads="1"/>
          </p:cNvSpPr>
          <p:nvPr/>
        </p:nvSpPr>
        <p:spPr bwMode="auto">
          <a:xfrm>
            <a:off x="4690761" y="4465638"/>
            <a:ext cx="399603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She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’s</a:t>
            </a:r>
            <a:r>
              <a:rPr lang="en-US" altLang="en-US" sz="3200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going to go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home </a:t>
            </a:r>
            <a:r>
              <a:rPr lang="en-US" altLang="en-US" sz="3200" i="1" dirty="0">
                <a:solidFill>
                  <a:srgbClr val="006600"/>
                </a:solidFill>
                <a:latin typeface="OldNewspaperTypes" panose="02000603060000020004" pitchFamily="2" charset="0"/>
              </a:rPr>
              <a:t>next spring</a:t>
            </a:r>
            <a:r>
              <a:rPr lang="en-US" altLang="en-US" sz="3200" b="0" dirty="0">
                <a:solidFill>
                  <a:srgbClr val="006600"/>
                </a:solidFill>
                <a:latin typeface="OldNewspaperTypes" panose="02000603060000020004" pitchFamily="2" charset="0"/>
              </a:rPr>
              <a:t>.</a:t>
            </a:r>
            <a:endParaRPr lang="en-US" altLang="en-US" sz="3200" i="1" dirty="0">
              <a:solidFill>
                <a:srgbClr val="0066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46091" name="Rectangle 17"/>
          <p:cNvSpPr>
            <a:spLocks noChangeArrowheads="1"/>
          </p:cNvSpPr>
          <p:nvPr/>
        </p:nvSpPr>
        <p:spPr bwMode="auto">
          <a:xfrm>
            <a:off x="4690761" y="2667000"/>
            <a:ext cx="12769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next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0" dirty="0" smtClean="0">
                <a:latin typeface="California" pitchFamily="2" charset="0"/>
              </a:rPr>
              <a:t>WORDS </a:t>
            </a:r>
            <a:r>
              <a:rPr lang="en-US" altLang="en-US" b="0" dirty="0">
                <a:latin typeface="California" pitchFamily="2" charset="0"/>
              </a:rPr>
              <a:t>USED FOR PAST TIME AND FUTURE TIME</a:t>
            </a:r>
            <a:endParaRPr lang="en-US" altLang="en-US" b="0" i="1" dirty="0"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61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38" grpId="0"/>
      <p:bldP spid="4618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1CA0CC34-44A9-4B80-9951-960F7CB29582}" type="slidenum">
              <a:rPr lang="en-US" altLang="en-US" sz="1400" b="0"/>
              <a:pPr algn="r"/>
              <a:t>21</a:t>
            </a:fld>
            <a:endParaRPr lang="en-US" altLang="en-US" sz="1400" b="0"/>
          </a:p>
        </p:txBody>
      </p:sp>
      <p:sp>
        <p:nvSpPr>
          <p:cNvPr id="463876" name="Rectangle 4"/>
          <p:cNvSpPr>
            <a:spLocks noChangeArrowheads="1"/>
          </p:cNvSpPr>
          <p:nvPr/>
        </p:nvSpPr>
        <p:spPr bwMode="auto">
          <a:xfrm>
            <a:off x="152400" y="1746868"/>
            <a:ext cx="9372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solidFill>
                  <a:srgbClr val="660066"/>
                </a:solidFill>
              </a:rPr>
              <a:t>... </a:t>
            </a:r>
            <a:r>
              <a:rPr lang="en-US" altLang="en-US" sz="3200" b="0" dirty="0">
                <a:solidFill>
                  <a:srgbClr val="660066"/>
                </a:solidFill>
                <a:latin typeface="OldNewspaperTypes" panose="02000603060000020004" pitchFamily="2" charset="0"/>
              </a:rPr>
              <a:t>minutes ago </a:t>
            </a:r>
            <a:r>
              <a:rPr lang="en-US" altLang="en-US" sz="3200" b="0" dirty="0">
                <a:latin typeface="OldNewspaperTypes" panose="02000603060000020004" pitchFamily="2" charset="0"/>
              </a:rPr>
              <a:t>        </a:t>
            </a:r>
            <a:r>
              <a:rPr lang="en-US" altLang="en-US" sz="3200" b="0" dirty="0">
                <a:solidFill>
                  <a:srgbClr val="008000"/>
                </a:solidFill>
                <a:latin typeface="OldNewspaperTypes" panose="02000603060000020004" pitchFamily="2" charset="0"/>
              </a:rPr>
              <a:t>in ... minutes (from now)</a:t>
            </a:r>
          </a:p>
          <a:p>
            <a:pPr algn="l" eaLnBrk="1" hangingPunct="1"/>
            <a:r>
              <a:rPr lang="en-US" altLang="en-US" sz="3200" b="0" dirty="0">
                <a:solidFill>
                  <a:srgbClr val="800080"/>
                </a:solidFill>
                <a:latin typeface="OldNewspaperTypes" panose="02000603060000020004" pitchFamily="2" charset="0"/>
              </a:rPr>
              <a:t>... </a:t>
            </a:r>
            <a:r>
              <a:rPr lang="en-US" altLang="en-US" sz="3200" b="0" dirty="0">
                <a:solidFill>
                  <a:srgbClr val="660066"/>
                </a:solidFill>
                <a:latin typeface="OldNewspaperTypes" panose="02000603060000020004" pitchFamily="2" charset="0"/>
              </a:rPr>
              <a:t>days</a:t>
            </a:r>
            <a:r>
              <a:rPr lang="en-US" altLang="en-US" sz="3200" b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solidFill>
                  <a:srgbClr val="660066"/>
                </a:solidFill>
                <a:latin typeface="OldNewspaperTypes" panose="02000603060000020004" pitchFamily="2" charset="0"/>
              </a:rPr>
              <a:t>ago</a:t>
            </a:r>
            <a:r>
              <a:rPr lang="en-US" altLang="en-US" sz="3200" b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             </a:t>
            </a:r>
            <a:r>
              <a:rPr lang="en-US" altLang="en-US" sz="3200" b="0" dirty="0">
                <a:solidFill>
                  <a:srgbClr val="008000"/>
                </a:solidFill>
                <a:latin typeface="OldNewspaperTypes" panose="02000603060000020004" pitchFamily="2" charset="0"/>
              </a:rPr>
              <a:t>in ... days (from now)</a:t>
            </a:r>
          </a:p>
          <a:p>
            <a:pPr algn="l" eaLnBrk="1" hangingPunct="1"/>
            <a:r>
              <a:rPr lang="en-US" altLang="en-US" sz="3200" b="0" dirty="0">
                <a:solidFill>
                  <a:srgbClr val="800080"/>
                </a:solidFill>
                <a:latin typeface="OldNewspaperTypes" panose="02000603060000020004" pitchFamily="2" charset="0"/>
              </a:rPr>
              <a:t>... </a:t>
            </a:r>
            <a:r>
              <a:rPr lang="en-US" altLang="en-US" sz="3200" b="0" dirty="0">
                <a:solidFill>
                  <a:srgbClr val="660066"/>
                </a:solidFill>
                <a:latin typeface="OldNewspaperTypes" panose="02000603060000020004" pitchFamily="2" charset="0"/>
              </a:rPr>
              <a:t>weeks ago		</a:t>
            </a:r>
            <a:r>
              <a:rPr lang="en-US" altLang="en-US" sz="3200" b="0" dirty="0">
                <a:solidFill>
                  <a:srgbClr val="008000"/>
                </a:solidFill>
                <a:latin typeface="OldNewspaperTypes" panose="02000603060000020004" pitchFamily="2" charset="0"/>
              </a:rPr>
              <a:t>in ... weeks (from now)</a:t>
            </a:r>
            <a:endParaRPr lang="en-US" altLang="en-US" sz="3200" b="0" dirty="0">
              <a:solidFill>
                <a:srgbClr val="006600"/>
              </a:solidFill>
              <a:latin typeface="OldNewspaperTypes" panose="02000603060000020004" pitchFamily="2" charset="0"/>
            </a:endParaRPr>
          </a:p>
          <a:p>
            <a:pPr algn="l" eaLnBrk="1" hangingPunct="1"/>
            <a:r>
              <a:rPr lang="en-US" altLang="en-US" sz="3200" b="0" dirty="0">
                <a:solidFill>
                  <a:srgbClr val="800080"/>
                </a:solidFill>
                <a:latin typeface="OldNewspaperTypes" panose="02000603060000020004" pitchFamily="2" charset="0"/>
              </a:rPr>
              <a:t>... </a:t>
            </a:r>
            <a:r>
              <a:rPr lang="en-US" altLang="en-US" sz="3200" b="0" dirty="0">
                <a:solidFill>
                  <a:srgbClr val="660066"/>
                </a:solidFill>
                <a:latin typeface="OldNewspaperTypes" panose="02000603060000020004" pitchFamily="2" charset="0"/>
              </a:rPr>
              <a:t>months</a:t>
            </a:r>
            <a:r>
              <a:rPr lang="en-US" altLang="en-US" sz="3200" b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solidFill>
                  <a:srgbClr val="660066"/>
                </a:solidFill>
                <a:latin typeface="OldNewspaperTypes" panose="02000603060000020004" pitchFamily="2" charset="0"/>
              </a:rPr>
              <a:t>ago</a:t>
            </a:r>
            <a:r>
              <a:rPr lang="en-US" altLang="en-US" sz="3200" b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         </a:t>
            </a:r>
            <a:r>
              <a:rPr lang="en-US" altLang="en-US" sz="3200" b="0" dirty="0">
                <a:solidFill>
                  <a:srgbClr val="008000"/>
                </a:solidFill>
                <a:latin typeface="OldNewspaperTypes" panose="02000603060000020004" pitchFamily="2" charset="0"/>
              </a:rPr>
              <a:t>in ... months (from now)</a:t>
            </a:r>
          </a:p>
          <a:p>
            <a:pPr algn="l" eaLnBrk="1" hangingPunct="1"/>
            <a:r>
              <a:rPr lang="en-US" altLang="en-US" sz="3200" b="0" dirty="0">
                <a:solidFill>
                  <a:srgbClr val="800080"/>
                </a:solidFill>
                <a:latin typeface="OldNewspaperTypes" panose="02000603060000020004" pitchFamily="2" charset="0"/>
              </a:rPr>
              <a:t>... </a:t>
            </a:r>
            <a:r>
              <a:rPr lang="en-US" altLang="en-US" sz="3200" b="0" dirty="0">
                <a:solidFill>
                  <a:srgbClr val="660066"/>
                </a:solidFill>
                <a:latin typeface="OldNewspaperTypes" panose="02000603060000020004" pitchFamily="2" charset="0"/>
              </a:rPr>
              <a:t>years</a:t>
            </a:r>
            <a:r>
              <a:rPr lang="en-US" altLang="en-US" sz="3200" b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solidFill>
                  <a:srgbClr val="660066"/>
                </a:solidFill>
                <a:latin typeface="OldNewspaperTypes" panose="02000603060000020004" pitchFamily="2" charset="0"/>
              </a:rPr>
              <a:t>ago</a:t>
            </a:r>
            <a:r>
              <a:rPr lang="en-US" altLang="en-US" sz="3200" b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            </a:t>
            </a:r>
            <a:r>
              <a:rPr lang="en-US" altLang="en-US" sz="3200" b="0" dirty="0">
                <a:solidFill>
                  <a:srgbClr val="008000"/>
                </a:solidFill>
                <a:latin typeface="OldNewspaperTypes" panose="02000603060000020004" pitchFamily="2" charset="0"/>
              </a:rPr>
              <a:t>in ... years (from now)</a:t>
            </a:r>
          </a:p>
        </p:txBody>
      </p:sp>
      <p:sp>
        <p:nvSpPr>
          <p:cNvPr id="48132" name="Text Box 7"/>
          <p:cNvSpPr txBox="1">
            <a:spLocks noChangeArrowheads="1"/>
          </p:cNvSpPr>
          <p:nvPr/>
        </p:nvSpPr>
        <p:spPr bwMode="auto">
          <a:xfrm>
            <a:off x="1474788" y="1249363"/>
            <a:ext cx="12684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660066"/>
                </a:solidFill>
                <a:latin typeface="OldNewspaperTypes" panose="02000603060000020004" pitchFamily="2" charset="0"/>
              </a:rPr>
              <a:t>PAST</a:t>
            </a:r>
          </a:p>
        </p:txBody>
      </p:sp>
      <p:sp>
        <p:nvSpPr>
          <p:cNvPr id="48133" name="Text Box 8"/>
          <p:cNvSpPr txBox="1">
            <a:spLocks noChangeArrowheads="1"/>
          </p:cNvSpPr>
          <p:nvPr/>
        </p:nvSpPr>
        <p:spPr bwMode="auto">
          <a:xfrm>
            <a:off x="5486400" y="1249363"/>
            <a:ext cx="19751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solidFill>
                  <a:srgbClr val="008000"/>
                </a:solidFill>
                <a:latin typeface="OldNewspaperTypes" panose="02000603060000020004" pitchFamily="2" charset="0"/>
              </a:rPr>
              <a:t>FUTURE</a:t>
            </a:r>
          </a:p>
        </p:txBody>
      </p:sp>
      <p:sp>
        <p:nvSpPr>
          <p:cNvPr id="463883" name="Text Box 11"/>
          <p:cNvSpPr txBox="1">
            <a:spLocks noChangeArrowheads="1"/>
          </p:cNvSpPr>
          <p:nvPr/>
        </p:nvSpPr>
        <p:spPr bwMode="auto">
          <a:xfrm>
            <a:off x="381000" y="4800600"/>
            <a:ext cx="35850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I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washed </a:t>
            </a:r>
            <a:r>
              <a:rPr lang="en-US" altLang="en-US" sz="3200" b="0" dirty="0">
                <a:latin typeface="OldNewspaperTypes" panose="02000603060000020004" pitchFamily="2" charset="0"/>
              </a:rPr>
              <a:t>some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 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of the dishes</a:t>
            </a:r>
            <a:r>
              <a:rPr lang="en-US" altLang="en-US" sz="320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 ten </a:t>
            </a:r>
          </a:p>
          <a:p>
            <a:pPr algn="l" eaLnBrk="1" hangingPunct="1"/>
            <a:r>
              <a:rPr lang="en-US" altLang="en-US" sz="320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minutes ago</a:t>
            </a:r>
            <a:r>
              <a:rPr lang="en-US" altLang="en-US" sz="3200" b="0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.</a:t>
            </a:r>
            <a:endParaRPr lang="en-US" altLang="en-US" sz="3200" b="0" dirty="0">
              <a:latin typeface="OldNewspaperTypes" panose="02000603060000020004" pitchFamily="2" charset="0"/>
            </a:endParaRPr>
          </a:p>
        </p:txBody>
      </p:sp>
      <p:sp>
        <p:nvSpPr>
          <p:cNvPr id="463884" name="Rectangle 12"/>
          <p:cNvSpPr>
            <a:spLocks noChangeArrowheads="1"/>
          </p:cNvSpPr>
          <p:nvPr/>
        </p:nvSpPr>
        <p:spPr bwMode="auto">
          <a:xfrm>
            <a:off x="3966020" y="4800600"/>
            <a:ext cx="487318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Jay</a:t>
            </a:r>
            <a:r>
              <a:rPr lang="en-US" altLang="en-US" sz="320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is going to wash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the rest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in five minutes</a:t>
            </a:r>
            <a:r>
              <a:rPr lang="en-US" altLang="en-US" sz="3200" b="0" dirty="0">
                <a:latin typeface="OldNewspaperTypes" panose="02000603060000020004" pitchFamily="2" charset="0"/>
              </a:rPr>
              <a:t>.</a:t>
            </a:r>
            <a:endParaRPr lang="en-US" altLang="en-US" sz="3200" i="1" dirty="0">
              <a:latin typeface="OldNewspaperTypes" panose="02000603060000020004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0" dirty="0" smtClean="0">
                <a:latin typeface="California" pitchFamily="2" charset="0"/>
              </a:rPr>
              <a:t>WORDS </a:t>
            </a:r>
            <a:r>
              <a:rPr lang="en-US" altLang="en-US" b="0" dirty="0">
                <a:latin typeface="California" pitchFamily="2" charset="0"/>
              </a:rPr>
              <a:t>USED FOR PAST TIME AND FUTURE TIME</a:t>
            </a:r>
            <a:endParaRPr lang="en-US" altLang="en-US" b="0" i="1" dirty="0"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63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83" grpId="0"/>
      <p:bldP spid="4638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B4D42210-80CB-41A4-A9BD-1AE2B0C1FCA7}" type="slidenum">
              <a:rPr lang="en-US" altLang="en-US" sz="1400" b="0"/>
              <a:pPr algn="r"/>
              <a:t>22</a:t>
            </a:fld>
            <a:endParaRPr lang="en-US" altLang="en-US" sz="1400" b="0"/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120351" y="2590800"/>
            <a:ext cx="5340949" cy="144655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0" dirty="0">
                <a:latin typeface="OldNewspaperTypes" panose="02000603060000020004" pitchFamily="2" charset="0"/>
              </a:rPr>
              <a:t>They will arrive at</a:t>
            </a:r>
          </a:p>
          <a:p>
            <a:pPr eaLnBrk="1" hangingPunct="1"/>
            <a:r>
              <a:rPr lang="en-US" altLang="en-US" sz="4400" b="0" dirty="0">
                <a:latin typeface="OldNewspaperTypes" panose="02000603060000020004" pitchFamily="2" charset="0"/>
              </a:rPr>
              <a:t>10:00 tomorrow.</a:t>
            </a:r>
          </a:p>
        </p:txBody>
      </p:sp>
      <p:sp>
        <p:nvSpPr>
          <p:cNvPr id="93189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000" b="0" dirty="0" smtClean="0">
                <a:latin typeface="California" pitchFamily="2" charset="0"/>
              </a:rPr>
              <a:t> </a:t>
            </a:r>
            <a:r>
              <a:rPr lang="en-US" altLang="en-US" sz="6000" b="0" dirty="0">
                <a:latin typeface="California" pitchFamily="2" charset="0"/>
              </a:rPr>
              <a:t>FUTURE TIME: USING </a:t>
            </a:r>
            <a:r>
              <a:rPr lang="en-US" altLang="en-US" sz="6000" b="0" i="1" dirty="0">
                <a:latin typeface="California" pitchFamily="2" charset="0"/>
              </a:rPr>
              <a:t>WILL</a:t>
            </a:r>
          </a:p>
        </p:txBody>
      </p:sp>
      <p:pic>
        <p:nvPicPr>
          <p:cNvPr id="10242" name="Picture 2" descr="Resultado de imagen para girls arriving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524000"/>
            <a:ext cx="3257677" cy="4021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35F32D87-953B-4EE5-A648-D9FA600E812D}" type="slidenum">
              <a:rPr lang="en-US" altLang="en-US" sz="1400" b="0"/>
              <a:pPr algn="r"/>
              <a:t>23</a:t>
            </a:fld>
            <a:endParaRPr lang="en-US" altLang="en-US" sz="1400" b="0"/>
          </a:p>
        </p:txBody>
      </p:sp>
      <p:sp>
        <p:nvSpPr>
          <p:cNvPr id="488457" name="AutoShape 9"/>
          <p:cNvSpPr>
            <a:spLocks noChangeArrowheads="1"/>
          </p:cNvSpPr>
          <p:nvPr/>
        </p:nvSpPr>
        <p:spPr bwMode="auto">
          <a:xfrm>
            <a:off x="2590800" y="4419600"/>
            <a:ext cx="3962400" cy="1219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        </a:t>
            </a:r>
            <a:endParaRPr lang="en-US" altLang="en-US" sz="4400" b="0" i="1">
              <a:solidFill>
                <a:schemeClr val="tx2"/>
              </a:solidFill>
            </a:endParaRPr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379413" y="2027238"/>
            <a:ext cx="77938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(a) They </a:t>
            </a:r>
            <a:r>
              <a:rPr lang="en-US" altLang="en-US" sz="3200" i="1" dirty="0">
                <a:latin typeface="OldNewspaperTypes" panose="02000603060000020004" pitchFamily="2" charset="0"/>
              </a:rPr>
              <a:t>will arrive</a:t>
            </a:r>
            <a:r>
              <a:rPr lang="en-US" altLang="en-US" sz="3200" b="0" dirty="0">
                <a:latin typeface="OldNewspaperTypes" panose="02000603060000020004" pitchFamily="2" charset="0"/>
              </a:rPr>
              <a:t> at 10:00 tomorrow.</a:t>
            </a:r>
          </a:p>
          <a:p>
            <a:pPr algn="l" eaLnBrk="1" hangingPunct="1"/>
            <a:endParaRPr lang="en-US" altLang="en-US" sz="3200" b="0" dirty="0">
              <a:latin typeface="OldNewspaperTypes" panose="02000603060000020004" pitchFamily="2" charset="0"/>
            </a:endParaRP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(b) They </a:t>
            </a:r>
            <a:r>
              <a:rPr lang="en-US" altLang="en-US" sz="3200" i="1" dirty="0">
                <a:latin typeface="OldNewspaperTypes" panose="02000603060000020004" pitchFamily="2" charset="0"/>
              </a:rPr>
              <a:t>are going to arrive</a:t>
            </a:r>
            <a:r>
              <a:rPr lang="en-US" altLang="en-US" sz="3200" b="0" dirty="0">
                <a:latin typeface="OldNewspaperTypes" panose="02000603060000020004" pitchFamily="2" charset="0"/>
              </a:rPr>
              <a:t> at 10:00 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     tomorrow.</a:t>
            </a:r>
          </a:p>
        </p:txBody>
      </p:sp>
      <p:sp>
        <p:nvSpPr>
          <p:cNvPr id="488453" name="Text Box 5"/>
          <p:cNvSpPr txBox="1">
            <a:spLocks noChangeArrowheads="1"/>
          </p:cNvSpPr>
          <p:nvPr/>
        </p:nvSpPr>
        <p:spPr bwMode="auto">
          <a:xfrm>
            <a:off x="3035919" y="4490591"/>
            <a:ext cx="31483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latin typeface="OldNewspaperTypes" panose="02000603060000020004" pitchFamily="2" charset="0"/>
              </a:rPr>
              <a:t>same meaning</a:t>
            </a:r>
            <a:r>
              <a:rPr lang="en-US" altLang="en-US" sz="3200" b="0" dirty="0">
                <a:latin typeface="OldNewspaperTypes" panose="02000603060000020004" pitchFamily="2" charset="0"/>
              </a:rPr>
              <a:t> 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   (basically)</a:t>
            </a:r>
          </a:p>
        </p:txBody>
      </p:sp>
      <p:sp>
        <p:nvSpPr>
          <p:cNvPr id="95238" name="Text Box 7"/>
          <p:cNvSpPr txBox="1">
            <a:spLocks noChangeArrowheads="1"/>
          </p:cNvSpPr>
          <p:nvPr/>
        </p:nvSpPr>
        <p:spPr bwMode="auto">
          <a:xfrm>
            <a:off x="614363" y="1462088"/>
            <a:ext cx="25862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STATEMENT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000" b="0" dirty="0" smtClean="0">
                <a:latin typeface="California" pitchFamily="2" charset="0"/>
              </a:rPr>
              <a:t> </a:t>
            </a:r>
            <a:r>
              <a:rPr lang="en-US" altLang="en-US" sz="6000" b="0" dirty="0">
                <a:latin typeface="California" pitchFamily="2" charset="0"/>
              </a:rPr>
              <a:t>FUTURE TIME: USING </a:t>
            </a:r>
            <a:r>
              <a:rPr lang="en-US" altLang="en-US" sz="60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8457" grpId="0" animBg="1"/>
      <p:bldP spid="48845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F37EACAC-3E0B-4B7F-BBFD-7C7F083E9C06}" type="slidenum">
              <a:rPr lang="en-US" altLang="en-US" sz="1400" b="0"/>
              <a:pPr algn="r"/>
              <a:t>24</a:t>
            </a:fld>
            <a:endParaRPr lang="en-US" altLang="en-US" sz="1400" b="0"/>
          </a:p>
        </p:txBody>
      </p:sp>
      <p:sp>
        <p:nvSpPr>
          <p:cNvPr id="97283" name="Text Box 4"/>
          <p:cNvSpPr txBox="1">
            <a:spLocks noChangeArrowheads="1"/>
          </p:cNvSpPr>
          <p:nvPr/>
        </p:nvSpPr>
        <p:spPr bwMode="auto">
          <a:xfrm>
            <a:off x="336550" y="2057400"/>
            <a:ext cx="77406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(c) CORRECT: Jane </a:t>
            </a:r>
            <a:r>
              <a:rPr lang="en-US" altLang="en-US" sz="3200" i="1" dirty="0">
                <a:latin typeface="OldNewspaperTypes" panose="02000603060000020004" pitchFamily="2" charset="0"/>
              </a:rPr>
              <a:t>will see </a:t>
            </a:r>
            <a:r>
              <a:rPr lang="en-US" altLang="en-US" sz="3200" b="0" dirty="0">
                <a:latin typeface="OldNewspaperTypes" panose="02000603060000020004" pitchFamily="2" charset="0"/>
              </a:rPr>
              <a:t>a movie. </a:t>
            </a:r>
          </a:p>
        </p:txBody>
      </p:sp>
      <p:sp>
        <p:nvSpPr>
          <p:cNvPr id="489478" name="Rectangle 6"/>
          <p:cNvSpPr>
            <a:spLocks noChangeArrowheads="1"/>
          </p:cNvSpPr>
          <p:nvPr/>
        </p:nvSpPr>
        <p:spPr bwMode="auto">
          <a:xfrm>
            <a:off x="3505200" y="3032125"/>
            <a:ext cx="52578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3200" b="0" dirty="0">
                <a:latin typeface="OldNewspaperTypes" panose="02000603060000020004" pitchFamily="2" charset="0"/>
              </a:rPr>
              <a:t>Jane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will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sees </a:t>
            </a:r>
            <a:r>
              <a:rPr lang="en-US" altLang="en-US" sz="3200" b="0" dirty="0">
                <a:latin typeface="OldNewspaperTypes" panose="02000603060000020004" pitchFamily="2" charset="0"/>
              </a:rPr>
              <a:t>a movie.</a:t>
            </a:r>
          </a:p>
          <a:p>
            <a:pPr algn="l" eaLnBrk="1" hangingPunct="1">
              <a:spcBef>
                <a:spcPct val="50000"/>
              </a:spcBef>
            </a:pPr>
            <a:endParaRPr lang="en-US" altLang="en-US" sz="3200" b="0" dirty="0"/>
          </a:p>
        </p:txBody>
      </p:sp>
      <p:sp>
        <p:nvSpPr>
          <p:cNvPr id="489479" name="AutoShape 7"/>
          <p:cNvSpPr>
            <a:spLocks noChangeArrowheads="1"/>
          </p:cNvSpPr>
          <p:nvPr/>
        </p:nvSpPr>
        <p:spPr bwMode="auto">
          <a:xfrm>
            <a:off x="5149850" y="2819400"/>
            <a:ext cx="1327150" cy="11430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0000">
              <a:alpha val="1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89480" name="Rectangle 8"/>
          <p:cNvSpPr>
            <a:spLocks noChangeArrowheads="1"/>
          </p:cNvSpPr>
          <p:nvPr/>
        </p:nvSpPr>
        <p:spPr bwMode="auto">
          <a:xfrm>
            <a:off x="3473450" y="4175125"/>
            <a:ext cx="52578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3200" b="0" dirty="0">
                <a:latin typeface="OldNewspaperTypes" panose="02000603060000020004" pitchFamily="2" charset="0"/>
              </a:rPr>
              <a:t>Jane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wills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see </a:t>
            </a:r>
            <a:r>
              <a:rPr lang="en-US" altLang="en-US" sz="3200" b="0" dirty="0">
                <a:latin typeface="OldNewspaperTypes" panose="02000603060000020004" pitchFamily="2" charset="0"/>
              </a:rPr>
              <a:t>a movie.</a:t>
            </a:r>
          </a:p>
          <a:p>
            <a:pPr algn="l" eaLnBrk="1" hangingPunct="1">
              <a:spcBef>
                <a:spcPct val="50000"/>
              </a:spcBef>
            </a:pPr>
            <a:endParaRPr lang="en-US" altLang="en-US" sz="3200" b="0" dirty="0"/>
          </a:p>
        </p:txBody>
      </p:sp>
      <p:sp>
        <p:nvSpPr>
          <p:cNvPr id="489481" name="AutoShape 9"/>
          <p:cNvSpPr>
            <a:spLocks noChangeArrowheads="1"/>
          </p:cNvSpPr>
          <p:nvPr/>
        </p:nvSpPr>
        <p:spPr bwMode="auto">
          <a:xfrm>
            <a:off x="4419600" y="3962400"/>
            <a:ext cx="1295400" cy="10668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0000">
              <a:alpha val="1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89482" name="Rectangle 10"/>
          <p:cNvSpPr>
            <a:spLocks noChangeArrowheads="1"/>
          </p:cNvSpPr>
          <p:nvPr/>
        </p:nvSpPr>
        <p:spPr bwMode="auto">
          <a:xfrm>
            <a:off x="8382000" y="2922588"/>
            <a:ext cx="3946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dirty="0">
                <a:solidFill>
                  <a:srgbClr val="FF0000"/>
                </a:solidFill>
                <a:latin typeface="OldNewspaperTypes" panose="02000603060000020004" pitchFamily="2" charset="0"/>
              </a:rPr>
              <a:t>?</a:t>
            </a:r>
          </a:p>
        </p:txBody>
      </p:sp>
      <p:sp>
        <p:nvSpPr>
          <p:cNvPr id="489483" name="Rectangle 11"/>
          <p:cNvSpPr>
            <a:spLocks noChangeArrowheads="1"/>
          </p:cNvSpPr>
          <p:nvPr/>
        </p:nvSpPr>
        <p:spPr bwMode="auto">
          <a:xfrm>
            <a:off x="8382000" y="4098925"/>
            <a:ext cx="3946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dirty="0">
                <a:solidFill>
                  <a:srgbClr val="FF0000"/>
                </a:solidFill>
                <a:latin typeface="OldNewspaperTypes" panose="02000603060000020004" pitchFamily="2" charset="0"/>
              </a:rPr>
              <a:t>?</a:t>
            </a:r>
          </a:p>
        </p:txBody>
      </p:sp>
      <p:sp>
        <p:nvSpPr>
          <p:cNvPr id="489484" name="Rectangle 12"/>
          <p:cNvSpPr>
            <a:spLocks noChangeArrowheads="1"/>
          </p:cNvSpPr>
          <p:nvPr/>
        </p:nvSpPr>
        <p:spPr bwMode="auto">
          <a:xfrm>
            <a:off x="1114745" y="3012786"/>
            <a:ext cx="25248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i="1" dirty="0">
                <a:latin typeface="OldNewspaperTypes" panose="02000603060000020004" pitchFamily="2" charset="0"/>
              </a:rPr>
              <a:t>INCORRECT</a:t>
            </a:r>
            <a:r>
              <a:rPr lang="en-US" altLang="en-US" sz="3200" b="0" dirty="0">
                <a:latin typeface="OldNewspaperTypes" panose="02000603060000020004" pitchFamily="2" charset="0"/>
              </a:rPr>
              <a:t>:</a:t>
            </a:r>
          </a:p>
        </p:txBody>
      </p:sp>
      <p:sp>
        <p:nvSpPr>
          <p:cNvPr id="489485" name="Rectangle 13"/>
          <p:cNvSpPr>
            <a:spLocks noChangeArrowheads="1"/>
          </p:cNvSpPr>
          <p:nvPr/>
        </p:nvSpPr>
        <p:spPr bwMode="auto">
          <a:xfrm>
            <a:off x="1072570" y="4175125"/>
            <a:ext cx="25248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i="1" dirty="0">
                <a:latin typeface="OldNewspaperTypes" panose="02000603060000020004" pitchFamily="2" charset="0"/>
              </a:rPr>
              <a:t>INCORRECT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:</a:t>
            </a:r>
          </a:p>
        </p:txBody>
      </p:sp>
      <p:sp>
        <p:nvSpPr>
          <p:cNvPr id="97292" name="Text Box 14"/>
          <p:cNvSpPr txBox="1">
            <a:spLocks noChangeArrowheads="1"/>
          </p:cNvSpPr>
          <p:nvPr/>
        </p:nvSpPr>
        <p:spPr bwMode="auto">
          <a:xfrm>
            <a:off x="614363" y="1462088"/>
            <a:ext cx="25862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STATEMENT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000" b="0" dirty="0" smtClean="0">
                <a:latin typeface="California" pitchFamily="2" charset="0"/>
              </a:rPr>
              <a:t> </a:t>
            </a:r>
            <a:r>
              <a:rPr lang="en-US" altLang="en-US" sz="6000" b="0" dirty="0">
                <a:latin typeface="California" pitchFamily="2" charset="0"/>
              </a:rPr>
              <a:t>FUTURE TIME: USING </a:t>
            </a:r>
            <a:r>
              <a:rPr lang="en-US" altLang="en-US" sz="60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9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94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8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9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9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94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9478" grpId="0"/>
      <p:bldP spid="489479" grpId="0" animBg="1"/>
      <p:bldP spid="489480" grpId="0"/>
      <p:bldP spid="489481" grpId="0" animBg="1"/>
      <p:bldP spid="489482" grpId="0"/>
      <p:bldP spid="489482" grpId="1"/>
      <p:bldP spid="489483" grpId="0"/>
      <p:bldP spid="489483" grpId="1"/>
      <p:bldP spid="489484" grpId="0"/>
      <p:bldP spid="48948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967B7CEF-91EE-4DD3-AA1F-249F82153AEF}" type="slidenum">
              <a:rPr lang="en-US" altLang="en-US" sz="1400" b="0"/>
              <a:pPr algn="r"/>
              <a:t>25</a:t>
            </a:fld>
            <a:endParaRPr lang="en-US" altLang="en-US" sz="1400" b="0"/>
          </a:p>
        </p:txBody>
      </p:sp>
      <p:sp>
        <p:nvSpPr>
          <p:cNvPr id="99331" name="Text Box 4"/>
          <p:cNvSpPr txBox="1">
            <a:spLocks noChangeArrowheads="1"/>
          </p:cNvSpPr>
          <p:nvPr/>
        </p:nvSpPr>
        <p:spPr bwMode="auto">
          <a:xfrm>
            <a:off x="304800" y="2560638"/>
            <a:ext cx="77406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(d) CORRECT: Jane </a:t>
            </a:r>
            <a:r>
              <a:rPr lang="en-US" altLang="en-US" sz="3200" i="1" dirty="0">
                <a:latin typeface="OldNewspaperTypes" panose="02000603060000020004" pitchFamily="2" charset="0"/>
              </a:rPr>
              <a:t>will come </a:t>
            </a:r>
            <a:r>
              <a:rPr lang="en-US" altLang="en-US" sz="3200" b="0" dirty="0">
                <a:latin typeface="OldNewspaperTypes" panose="02000603060000020004" pitchFamily="2" charset="0"/>
              </a:rPr>
              <a:t>today. </a:t>
            </a:r>
          </a:p>
        </p:txBody>
      </p:sp>
      <p:sp>
        <p:nvSpPr>
          <p:cNvPr id="490502" name="Rectangle 6"/>
          <p:cNvSpPr>
            <a:spLocks noChangeArrowheads="1"/>
          </p:cNvSpPr>
          <p:nvPr/>
        </p:nvSpPr>
        <p:spPr bwMode="auto">
          <a:xfrm>
            <a:off x="3475038" y="3413125"/>
            <a:ext cx="52578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3200" b="0" dirty="0">
                <a:latin typeface="OldNewspaperTypes" panose="02000603060000020004" pitchFamily="2" charset="0"/>
              </a:rPr>
              <a:t>Jane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will comes</a:t>
            </a:r>
            <a:r>
              <a:rPr lang="en-US" altLang="en-US" sz="3200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today.</a:t>
            </a:r>
          </a:p>
          <a:p>
            <a:pPr algn="l" eaLnBrk="1" hangingPunct="1">
              <a:spcBef>
                <a:spcPct val="50000"/>
              </a:spcBef>
            </a:pPr>
            <a:endParaRPr lang="en-US" altLang="en-US" sz="3200" b="0" dirty="0"/>
          </a:p>
        </p:txBody>
      </p:sp>
      <p:sp>
        <p:nvSpPr>
          <p:cNvPr id="490503" name="AutoShape 7"/>
          <p:cNvSpPr>
            <a:spLocks noChangeArrowheads="1"/>
          </p:cNvSpPr>
          <p:nvPr/>
        </p:nvSpPr>
        <p:spPr bwMode="auto">
          <a:xfrm>
            <a:off x="5303838" y="3200400"/>
            <a:ext cx="1477962" cy="12192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0000">
              <a:alpha val="1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90504" name="Rectangle 8"/>
          <p:cNvSpPr>
            <a:spLocks noChangeArrowheads="1"/>
          </p:cNvSpPr>
          <p:nvPr/>
        </p:nvSpPr>
        <p:spPr bwMode="auto">
          <a:xfrm>
            <a:off x="7935118" y="3296225"/>
            <a:ext cx="3946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dirty="0">
                <a:solidFill>
                  <a:srgbClr val="FF0000"/>
                </a:solidFill>
                <a:latin typeface="OldNewspaperTypes" panose="02000603060000020004" pitchFamily="2" charset="0"/>
              </a:rPr>
              <a:t>?</a:t>
            </a:r>
          </a:p>
        </p:txBody>
      </p:sp>
      <p:sp>
        <p:nvSpPr>
          <p:cNvPr id="490505" name="Rectangle 9"/>
          <p:cNvSpPr>
            <a:spLocks noChangeArrowheads="1"/>
          </p:cNvSpPr>
          <p:nvPr/>
        </p:nvSpPr>
        <p:spPr bwMode="auto">
          <a:xfrm>
            <a:off x="1013204" y="3413125"/>
            <a:ext cx="25248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i="1" dirty="0">
                <a:latin typeface="OldNewspaperTypes" panose="02000603060000020004" pitchFamily="2" charset="0"/>
              </a:rPr>
              <a:t>INCORRECT</a:t>
            </a:r>
            <a:r>
              <a:rPr lang="en-US" altLang="en-US" sz="3200" b="0" dirty="0">
                <a:latin typeface="OldNewspaperTypes" panose="02000603060000020004" pitchFamily="2" charset="0"/>
              </a:rPr>
              <a:t>:</a:t>
            </a:r>
          </a:p>
        </p:txBody>
      </p:sp>
      <p:sp>
        <p:nvSpPr>
          <p:cNvPr id="99336" name="Text Box 10"/>
          <p:cNvSpPr txBox="1">
            <a:spLocks noChangeArrowheads="1"/>
          </p:cNvSpPr>
          <p:nvPr/>
        </p:nvSpPr>
        <p:spPr bwMode="auto">
          <a:xfrm>
            <a:off x="614363" y="1462088"/>
            <a:ext cx="25862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STATEMENT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000" b="0" dirty="0" smtClean="0">
                <a:latin typeface="California" pitchFamily="2" charset="0"/>
              </a:rPr>
              <a:t> </a:t>
            </a:r>
            <a:r>
              <a:rPr lang="en-US" altLang="en-US" sz="6000" b="0" dirty="0">
                <a:latin typeface="California" pitchFamily="2" charset="0"/>
              </a:rPr>
              <a:t>FUTURE TIME: USING </a:t>
            </a:r>
            <a:r>
              <a:rPr lang="en-US" altLang="en-US" sz="60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0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0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05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502" grpId="0"/>
      <p:bldP spid="490503" grpId="0" animBg="1"/>
      <p:bldP spid="490504" grpId="0"/>
      <p:bldP spid="490504" grpId="1"/>
      <p:bldP spid="49050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0E6FB834-1D9B-4276-A1E1-77DC2FC42CF1}" type="slidenum">
              <a:rPr lang="en-US" altLang="en-US" sz="1400" b="0"/>
              <a:pPr algn="r"/>
              <a:t>26</a:t>
            </a:fld>
            <a:endParaRPr lang="en-US" altLang="en-US" sz="1400" b="0"/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614363" y="1462088"/>
            <a:ext cx="233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/>
              <a:t>STATEMENT</a:t>
            </a:r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304800" y="2560638"/>
            <a:ext cx="77406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/>
              <a:t>(e) CORRECT: Jane </a:t>
            </a:r>
            <a:r>
              <a:rPr lang="en-US" altLang="en-US" sz="3200" i="1"/>
              <a:t>will eat </a:t>
            </a:r>
            <a:r>
              <a:rPr lang="en-US" altLang="en-US" sz="3200" b="0"/>
              <a:t>breakfast. </a:t>
            </a:r>
          </a:p>
        </p:txBody>
      </p:sp>
      <p:sp>
        <p:nvSpPr>
          <p:cNvPr id="491526" name="Rectangle 6"/>
          <p:cNvSpPr>
            <a:spLocks noChangeArrowheads="1"/>
          </p:cNvSpPr>
          <p:nvPr/>
        </p:nvSpPr>
        <p:spPr bwMode="auto">
          <a:xfrm>
            <a:off x="3505200" y="3413125"/>
            <a:ext cx="52578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3200" b="0"/>
              <a:t>Jane </a:t>
            </a:r>
            <a:r>
              <a:rPr lang="en-US" altLang="en-US" sz="3200" i="1"/>
              <a:t>will to eat </a:t>
            </a:r>
            <a:r>
              <a:rPr lang="en-US" altLang="en-US" sz="3200" b="0"/>
              <a:t>breakfast.</a:t>
            </a:r>
          </a:p>
          <a:p>
            <a:pPr algn="l" eaLnBrk="1" hangingPunct="1">
              <a:spcBef>
                <a:spcPct val="50000"/>
              </a:spcBef>
            </a:pPr>
            <a:endParaRPr lang="en-US" altLang="en-US" sz="3200" b="0"/>
          </a:p>
        </p:txBody>
      </p:sp>
      <p:sp>
        <p:nvSpPr>
          <p:cNvPr id="491527" name="AutoShape 7"/>
          <p:cNvSpPr>
            <a:spLocks noChangeArrowheads="1"/>
          </p:cNvSpPr>
          <p:nvPr/>
        </p:nvSpPr>
        <p:spPr bwMode="auto">
          <a:xfrm>
            <a:off x="5334000" y="3276600"/>
            <a:ext cx="1143000" cy="10668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0000">
              <a:alpha val="1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91528" name="Rectangle 8"/>
          <p:cNvSpPr>
            <a:spLocks noChangeArrowheads="1"/>
          </p:cNvSpPr>
          <p:nvPr/>
        </p:nvSpPr>
        <p:spPr bwMode="auto">
          <a:xfrm>
            <a:off x="8193088" y="3276600"/>
            <a:ext cx="4937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91529" name="Rectangle 9"/>
          <p:cNvSpPr>
            <a:spLocks noChangeArrowheads="1"/>
          </p:cNvSpPr>
          <p:nvPr/>
        </p:nvSpPr>
        <p:spPr bwMode="auto">
          <a:xfrm>
            <a:off x="1219200" y="3429000"/>
            <a:ext cx="24114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i="1"/>
              <a:t>INCORRECT</a:t>
            </a:r>
            <a:r>
              <a:rPr lang="en-US" altLang="en-US" sz="3200" b="0" i="1"/>
              <a:t>: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000" b="0" dirty="0" smtClean="0">
                <a:latin typeface="California" pitchFamily="2" charset="0"/>
              </a:rPr>
              <a:t> </a:t>
            </a:r>
            <a:r>
              <a:rPr lang="en-US" altLang="en-US" sz="6000" b="0" dirty="0">
                <a:latin typeface="California" pitchFamily="2" charset="0"/>
              </a:rPr>
              <a:t>FUTURE TIME: USING </a:t>
            </a:r>
            <a:r>
              <a:rPr lang="en-US" altLang="en-US" sz="60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26" grpId="0"/>
      <p:bldP spid="491527" grpId="0" animBg="1"/>
      <p:bldP spid="491528" grpId="0"/>
      <p:bldP spid="491528" grpId="1"/>
      <p:bldP spid="4915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0BFFF285-7E8C-432B-A2AF-1273592D3ADA}" type="slidenum">
              <a:rPr lang="en-US" altLang="en-US" sz="1400" b="0"/>
              <a:pPr algn="r"/>
              <a:t>27</a:t>
            </a:fld>
            <a:endParaRPr lang="en-US" altLang="en-US" sz="1400" b="0"/>
          </a:p>
        </p:txBody>
      </p:sp>
      <p:sp>
        <p:nvSpPr>
          <p:cNvPr id="492567" name="AutoShape 23"/>
          <p:cNvSpPr>
            <a:spLocks noChangeArrowheads="1"/>
          </p:cNvSpPr>
          <p:nvPr/>
        </p:nvSpPr>
        <p:spPr bwMode="auto">
          <a:xfrm>
            <a:off x="1828800" y="5562600"/>
            <a:ext cx="5410200" cy="6096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        </a:t>
            </a:r>
            <a:endParaRPr lang="en-US" altLang="en-US" sz="1800" i="1"/>
          </a:p>
        </p:txBody>
      </p:sp>
      <p:sp>
        <p:nvSpPr>
          <p:cNvPr id="492553" name="Text Box 9"/>
          <p:cNvSpPr txBox="1">
            <a:spLocks noChangeArrowheads="1"/>
          </p:cNvSpPr>
          <p:nvPr/>
        </p:nvSpPr>
        <p:spPr bwMode="auto">
          <a:xfrm>
            <a:off x="3671888" y="1885950"/>
            <a:ext cx="41910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=    </a:t>
            </a:r>
            <a:r>
              <a:rPr lang="en-US" altLang="en-US" sz="3200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I’ll</a:t>
            </a:r>
            <a:r>
              <a:rPr lang="en-US" altLang="en-US" sz="3200" b="0" dirty="0">
                <a:latin typeface="OldNewspaperTypes" panose="02000603060000020004" pitchFamily="2" charset="0"/>
              </a:rPr>
              <a:t> 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=   </a:t>
            </a:r>
            <a:r>
              <a:rPr lang="en-US" altLang="en-US" sz="3200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You’ll</a:t>
            </a:r>
            <a:r>
              <a:rPr lang="en-US" altLang="en-US" sz="3200" b="0" dirty="0">
                <a:latin typeface="OldNewspaperTypes" panose="02000603060000020004" pitchFamily="2" charset="0"/>
              </a:rPr>
              <a:t> 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=   </a:t>
            </a:r>
            <a:r>
              <a:rPr lang="en-US" altLang="en-US" sz="3200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She’ll</a:t>
            </a:r>
            <a:r>
              <a:rPr lang="en-US" altLang="en-US" sz="3200" b="0" dirty="0">
                <a:latin typeface="OldNewspaperTypes" panose="02000603060000020004" pitchFamily="2" charset="0"/>
              </a:rPr>
              <a:t> 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=   </a:t>
            </a:r>
            <a:r>
              <a:rPr lang="en-US" altLang="en-US" sz="3200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He’ll</a:t>
            </a:r>
            <a:r>
              <a:rPr lang="en-US" altLang="en-US" sz="3200" b="0" dirty="0">
                <a:latin typeface="OldNewspaperTypes" panose="02000603060000020004" pitchFamily="2" charset="0"/>
              </a:rPr>
              <a:t> 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=   </a:t>
            </a:r>
            <a:r>
              <a:rPr lang="en-US" altLang="en-US" sz="3200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It’ll</a:t>
            </a:r>
            <a:r>
              <a:rPr lang="en-US" altLang="en-US" sz="3200" b="0" dirty="0">
                <a:solidFill>
                  <a:srgbClr val="3333FF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0" dirty="0">
                <a:latin typeface="OldNewspaperTypes" panose="02000603060000020004" pitchFamily="2" charset="0"/>
              </a:rPr>
              <a:t>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=  </a:t>
            </a:r>
            <a:r>
              <a:rPr lang="en-US" altLang="en-US" sz="3200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We’ll</a:t>
            </a:r>
            <a:r>
              <a:rPr lang="en-US" altLang="en-US" sz="3200" b="0" dirty="0">
                <a:latin typeface="OldNewspaperTypes" panose="02000603060000020004" pitchFamily="2" charset="0"/>
              </a:rPr>
              <a:t> 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=  </a:t>
            </a:r>
            <a:r>
              <a:rPr lang="en-US" altLang="en-US" sz="3200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They’ll</a:t>
            </a:r>
            <a:r>
              <a:rPr lang="en-US" altLang="en-US" sz="3200" b="0" dirty="0">
                <a:latin typeface="OldNewspaperTypes" panose="02000603060000020004" pitchFamily="2" charset="0"/>
              </a:rPr>
              <a:t> sing.</a:t>
            </a:r>
          </a:p>
        </p:txBody>
      </p:sp>
      <p:sp>
        <p:nvSpPr>
          <p:cNvPr id="103429" name="Text Box 11"/>
          <p:cNvSpPr txBox="1">
            <a:spLocks noChangeArrowheads="1"/>
          </p:cNvSpPr>
          <p:nvPr/>
        </p:nvSpPr>
        <p:spPr bwMode="auto">
          <a:xfrm>
            <a:off x="455613" y="1233488"/>
            <a:ext cx="31482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CONTRACTIONS</a:t>
            </a:r>
          </a:p>
        </p:txBody>
      </p:sp>
      <p:sp>
        <p:nvSpPr>
          <p:cNvPr id="492556" name="Text Box 12"/>
          <p:cNvSpPr txBox="1">
            <a:spLocks noChangeArrowheads="1"/>
          </p:cNvSpPr>
          <p:nvPr/>
        </p:nvSpPr>
        <p:spPr bwMode="auto">
          <a:xfrm>
            <a:off x="1910033" y="5501105"/>
            <a:ext cx="54001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Will</a:t>
            </a:r>
            <a:r>
              <a:rPr lang="en-US" altLang="en-US" b="0" dirty="0">
                <a:latin typeface="OldNewspaperTypes" panose="02000603060000020004" pitchFamily="2" charset="0"/>
              </a:rPr>
              <a:t> is contracted to </a:t>
            </a:r>
            <a:r>
              <a:rPr lang="en-US" altLang="en-US" sz="4000" b="0" dirty="0">
                <a:solidFill>
                  <a:srgbClr val="3333FF"/>
                </a:solidFill>
                <a:latin typeface="OldNewspaperTypes" panose="02000603060000020004" pitchFamily="2" charset="0"/>
              </a:rPr>
              <a:t>’</a:t>
            </a:r>
            <a:r>
              <a:rPr lang="en-US" altLang="en-US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ll</a:t>
            </a:r>
            <a:r>
              <a:rPr lang="en-US" altLang="en-US" b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492558" name="Text Box 14"/>
          <p:cNvSpPr txBox="1">
            <a:spLocks noChangeArrowheads="1"/>
          </p:cNvSpPr>
          <p:nvPr/>
        </p:nvSpPr>
        <p:spPr bwMode="auto">
          <a:xfrm>
            <a:off x="-65738" y="1850133"/>
            <a:ext cx="41910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(f)   I will 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     You will 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     She will 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     He will 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     It will 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     We will sing.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     They will sing.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000" b="0" dirty="0" smtClean="0">
                <a:latin typeface="California" pitchFamily="2" charset="0"/>
              </a:rPr>
              <a:t> </a:t>
            </a:r>
            <a:r>
              <a:rPr lang="en-US" altLang="en-US" sz="6000" b="0" dirty="0">
                <a:latin typeface="California" pitchFamily="2" charset="0"/>
              </a:rPr>
              <a:t>FUTURE TIME: USING </a:t>
            </a:r>
            <a:r>
              <a:rPr lang="en-US" altLang="en-US" sz="60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567" grpId="0" animBg="1"/>
      <p:bldP spid="49255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B78D0969-B734-4BEB-90E1-4FF89FD00657}" type="slidenum">
              <a:rPr lang="en-US" altLang="en-US" sz="1400" b="0"/>
              <a:pPr algn="r"/>
              <a:t>28</a:t>
            </a:fld>
            <a:endParaRPr lang="en-US" altLang="en-US" sz="1400" b="0"/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685800" y="1581150"/>
            <a:ext cx="32737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0" dirty="0">
                <a:latin typeface="OldNewspaperTypes" panose="02000603060000020004" pitchFamily="2" charset="0"/>
              </a:rPr>
              <a:t>STATEMENT</a:t>
            </a: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301388" y="2408139"/>
            <a:ext cx="82105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(</a:t>
            </a:r>
            <a:r>
              <a:rPr lang="en-US" altLang="en-US" b="0" dirty="0">
                <a:latin typeface="OldNewspaperTypes" panose="02000603060000020004" pitchFamily="2" charset="0"/>
              </a:rPr>
              <a:t>g) Amy </a:t>
            </a:r>
            <a:r>
              <a:rPr lang="en-US" altLang="en-US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will not be</a:t>
            </a:r>
            <a:r>
              <a:rPr lang="en-US" altLang="en-US" b="0" dirty="0">
                <a:latin typeface="OldNewspaperTypes" panose="02000603060000020004" pitchFamily="2" charset="0"/>
              </a:rPr>
              <a:t> at work tomorrow.</a:t>
            </a:r>
          </a:p>
          <a:p>
            <a:pPr algn="l" eaLnBrk="1" hangingPunct="1"/>
            <a:endParaRPr lang="en-US" altLang="en-US" b="0" dirty="0">
              <a:latin typeface="OldNewspaperTypes" panose="02000603060000020004" pitchFamily="2" charset="0"/>
            </a:endParaRPr>
          </a:p>
          <a:p>
            <a:pPr algn="l" eaLnBrk="1" hangingPunct="1"/>
            <a:r>
              <a:rPr lang="en-US" altLang="en-US" b="0" dirty="0">
                <a:latin typeface="OldNewspaperTypes" panose="02000603060000020004" pitchFamily="2" charset="0"/>
              </a:rPr>
              <a:t>(h) Amy </a:t>
            </a:r>
            <a:r>
              <a:rPr lang="en-US" altLang="en-US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won’t be</a:t>
            </a:r>
            <a:r>
              <a:rPr lang="en-US" altLang="en-US" b="0" dirty="0">
                <a:latin typeface="OldNewspaperTypes" panose="02000603060000020004" pitchFamily="2" charset="0"/>
              </a:rPr>
              <a:t> at work tomorrow.</a:t>
            </a:r>
          </a:p>
        </p:txBody>
      </p:sp>
      <p:sp>
        <p:nvSpPr>
          <p:cNvPr id="493573" name="Text Box 5"/>
          <p:cNvSpPr txBox="1">
            <a:spLocks noChangeArrowheads="1"/>
          </p:cNvSpPr>
          <p:nvPr/>
        </p:nvSpPr>
        <p:spPr bwMode="auto">
          <a:xfrm>
            <a:off x="3748088" y="4708525"/>
            <a:ext cx="15097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i="1" dirty="0">
                <a:latin typeface="OldNewspaperTypes" panose="02000603060000020004" pitchFamily="2" charset="0"/>
              </a:rPr>
              <a:t>won’t</a:t>
            </a:r>
          </a:p>
        </p:txBody>
      </p:sp>
      <p:sp>
        <p:nvSpPr>
          <p:cNvPr id="493575" name="Rectangle 7"/>
          <p:cNvSpPr>
            <a:spLocks noChangeArrowheads="1"/>
          </p:cNvSpPr>
          <p:nvPr/>
        </p:nvSpPr>
        <p:spPr bwMode="auto">
          <a:xfrm>
            <a:off x="2586038" y="4740275"/>
            <a:ext cx="11236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will</a:t>
            </a:r>
          </a:p>
        </p:txBody>
      </p:sp>
      <p:sp>
        <p:nvSpPr>
          <p:cNvPr id="493576" name="Rectangle 8"/>
          <p:cNvSpPr>
            <a:spLocks noChangeArrowheads="1"/>
          </p:cNvSpPr>
          <p:nvPr/>
        </p:nvSpPr>
        <p:spPr bwMode="auto">
          <a:xfrm>
            <a:off x="4262438" y="4724400"/>
            <a:ext cx="4810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b="0"/>
              <a:t>+</a:t>
            </a:r>
          </a:p>
        </p:txBody>
      </p:sp>
      <p:sp>
        <p:nvSpPr>
          <p:cNvPr id="493577" name="Rectangle 9"/>
          <p:cNvSpPr>
            <a:spLocks noChangeArrowheads="1"/>
          </p:cNvSpPr>
          <p:nvPr/>
        </p:nvSpPr>
        <p:spPr bwMode="auto">
          <a:xfrm>
            <a:off x="5122863" y="4740275"/>
            <a:ext cx="9731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not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000" b="0" dirty="0" smtClean="0">
                <a:latin typeface="California" pitchFamily="2" charset="0"/>
              </a:rPr>
              <a:t> </a:t>
            </a:r>
            <a:r>
              <a:rPr lang="en-US" altLang="en-US" sz="6000" b="0" dirty="0">
                <a:latin typeface="California" pitchFamily="2" charset="0"/>
              </a:rPr>
              <a:t>FUTURE TIME: USING </a:t>
            </a:r>
            <a:r>
              <a:rPr lang="en-US" altLang="en-US" sz="60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15834 0.0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11684 -0.0067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93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3" grpId="0"/>
      <p:bldP spid="493575" grpId="0"/>
      <p:bldP spid="493575" grpId="1"/>
      <p:bldP spid="493576" grpId="0"/>
      <p:bldP spid="493577" grpId="0"/>
      <p:bldP spid="49357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F242FC05-5441-48AB-8FF6-A2E101FC757F}" type="slidenum">
              <a:rPr lang="en-US" altLang="en-US" sz="1400" b="0"/>
              <a:pPr algn="r"/>
              <a:t>29</a:t>
            </a:fld>
            <a:endParaRPr lang="en-US" altLang="en-US" sz="1400" b="0"/>
          </a:p>
        </p:txBody>
      </p:sp>
      <p:sp>
        <p:nvSpPr>
          <p:cNvPr id="107523" name="Text Box 2"/>
          <p:cNvSpPr txBox="1">
            <a:spLocks noChangeArrowheads="1"/>
          </p:cNvSpPr>
          <p:nvPr/>
        </p:nvSpPr>
        <p:spPr bwMode="auto">
          <a:xfrm>
            <a:off x="838200" y="2590800"/>
            <a:ext cx="7696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/>
              <a:t>We</a:t>
            </a:r>
            <a:r>
              <a:rPr lang="en-US" altLang="en-US" sz="3200" b="0">
                <a:solidFill>
                  <a:srgbClr val="009900"/>
                </a:solidFill>
              </a:rPr>
              <a:t> </a:t>
            </a:r>
            <a:r>
              <a:rPr lang="en-US" altLang="en-US" sz="3200" b="0"/>
              <a:t>______watch the game tonight.</a:t>
            </a:r>
          </a:p>
        </p:txBody>
      </p:sp>
      <p:sp>
        <p:nvSpPr>
          <p:cNvPr id="107524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99869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/>
              <a:t>We aren’t going to watch the game tonight.</a:t>
            </a:r>
          </a:p>
        </p:txBody>
      </p:sp>
      <p:pic>
        <p:nvPicPr>
          <p:cNvPr id="107525" name="Picture 4" descr="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810000"/>
            <a:ext cx="5562600" cy="2486025"/>
          </a:xfrm>
          <a:prstGeom prst="rect">
            <a:avLst/>
          </a:prstGeom>
          <a:noFill/>
          <a:ln w="28575" algn="ctr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26" name="AutoShape 5"/>
          <p:cNvSpPr>
            <a:spLocks noChangeArrowheads="1"/>
          </p:cNvSpPr>
          <p:nvPr/>
        </p:nvSpPr>
        <p:spPr bwMode="auto">
          <a:xfrm>
            <a:off x="3657600" y="1981200"/>
            <a:ext cx="1066800" cy="5334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/>
              <a:t>will</a:t>
            </a:r>
          </a:p>
        </p:txBody>
      </p:sp>
      <p:sp>
        <p:nvSpPr>
          <p:cNvPr id="648198" name="Rectangle 6"/>
          <p:cNvSpPr>
            <a:spLocks noChangeArrowheads="1"/>
          </p:cNvSpPr>
          <p:nvPr/>
        </p:nvSpPr>
        <p:spPr bwMode="auto">
          <a:xfrm>
            <a:off x="1524000" y="25908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/>
              <a:t>won’t</a:t>
            </a:r>
          </a:p>
        </p:txBody>
      </p:sp>
      <p:sp>
        <p:nvSpPr>
          <p:cNvPr id="107528" name="Text Box 7"/>
          <p:cNvSpPr txBox="1">
            <a:spLocks noChangeArrowheads="1"/>
          </p:cNvSpPr>
          <p:nvPr/>
        </p:nvSpPr>
        <p:spPr bwMode="auto">
          <a:xfrm>
            <a:off x="1295400" y="3124200"/>
            <a:ext cx="187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>
                <a:solidFill>
                  <a:schemeClr val="tx2"/>
                </a:solidFill>
              </a:rPr>
              <a:t>(contraction)</a:t>
            </a:r>
          </a:p>
        </p:txBody>
      </p:sp>
      <p:sp>
        <p:nvSpPr>
          <p:cNvPr id="107529" name="Text Box 8"/>
          <p:cNvSpPr txBox="1">
            <a:spLocks noChangeArrowheads="1"/>
          </p:cNvSpPr>
          <p:nvPr/>
        </p:nvSpPr>
        <p:spPr bwMode="auto">
          <a:xfrm>
            <a:off x="1038225" y="304800"/>
            <a:ext cx="714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000" b="0">
                <a:solidFill>
                  <a:schemeClr val="bg1"/>
                </a:solidFill>
              </a:rPr>
              <a:t>10-6  Let’s Practice</a:t>
            </a:r>
            <a:endParaRPr lang="en-US" altLang="en-US" sz="2000" b="0" i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19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51B47BE2-4152-40E4-BEA8-108883150CD9}" type="slidenum">
              <a:rPr lang="en-US" altLang="en-US" sz="1400" b="0"/>
              <a:pPr algn="r"/>
              <a:t>30</a:t>
            </a:fld>
            <a:endParaRPr lang="en-US" altLang="en-US" sz="1400" b="0"/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457200" y="4191000"/>
            <a:ext cx="8686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0"/>
              <a:t>He___ go to the doctor this afternoon.</a:t>
            </a:r>
          </a:p>
        </p:txBody>
      </p:sp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533400" y="1524000"/>
            <a:ext cx="80010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altLang="en-US" b="0"/>
              <a:t>Mr. Brown is sick. He is going to go to the doctor this afternoon.</a:t>
            </a:r>
          </a:p>
        </p:txBody>
      </p:sp>
      <p:sp>
        <p:nvSpPr>
          <p:cNvPr id="495625" name="Rectangle 9"/>
          <p:cNvSpPr>
            <a:spLocks noChangeArrowheads="1"/>
          </p:cNvSpPr>
          <p:nvPr/>
        </p:nvSpPr>
        <p:spPr bwMode="auto">
          <a:xfrm>
            <a:off x="1106488" y="4191000"/>
            <a:ext cx="488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>
                <a:ea typeface="Batang" panose="02030600000101010101" pitchFamily="18" charset="-127"/>
              </a:rPr>
              <a:t>’</a:t>
            </a:r>
            <a:r>
              <a:rPr lang="en-US" altLang="en-US" b="0"/>
              <a:t>ll</a:t>
            </a:r>
          </a:p>
        </p:txBody>
      </p:sp>
      <p:sp>
        <p:nvSpPr>
          <p:cNvPr id="109574" name="AutoShape 10"/>
          <p:cNvSpPr>
            <a:spLocks noChangeArrowheads="1"/>
          </p:cNvSpPr>
          <p:nvPr/>
        </p:nvSpPr>
        <p:spPr bwMode="auto">
          <a:xfrm>
            <a:off x="3733800" y="3200400"/>
            <a:ext cx="1066800" cy="5334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/>
              <a:t>will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109575" name="Text Box 11"/>
          <p:cNvSpPr txBox="1">
            <a:spLocks noChangeArrowheads="1"/>
          </p:cNvSpPr>
          <p:nvPr/>
        </p:nvSpPr>
        <p:spPr bwMode="auto">
          <a:xfrm>
            <a:off x="685800" y="4953000"/>
            <a:ext cx="187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>
                <a:solidFill>
                  <a:schemeClr val="tx2"/>
                </a:solidFill>
              </a:rPr>
              <a:t>(contraction)</a:t>
            </a:r>
          </a:p>
        </p:txBody>
      </p:sp>
      <p:sp>
        <p:nvSpPr>
          <p:cNvPr id="109576" name="Text Box 12"/>
          <p:cNvSpPr txBox="1">
            <a:spLocks noChangeArrowheads="1"/>
          </p:cNvSpPr>
          <p:nvPr/>
        </p:nvSpPr>
        <p:spPr bwMode="auto">
          <a:xfrm>
            <a:off x="1038225" y="304800"/>
            <a:ext cx="714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000" b="0">
                <a:solidFill>
                  <a:schemeClr val="bg1"/>
                </a:solidFill>
              </a:rPr>
              <a:t>10-6  Let’s Practice</a:t>
            </a:r>
            <a:endParaRPr lang="en-US" altLang="en-US" sz="2000" b="0" i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CD3132C7-3004-43C8-876B-F796A31BB92E}" type="slidenum">
              <a:rPr lang="en-US" altLang="en-US" sz="1400" b="0"/>
              <a:pPr algn="r"/>
              <a:t>31</a:t>
            </a:fld>
            <a:endParaRPr lang="en-US" altLang="en-US" sz="1400" b="0"/>
          </a:p>
        </p:txBody>
      </p:sp>
      <p:sp>
        <p:nvSpPr>
          <p:cNvPr id="646146" name="Text Box 2"/>
          <p:cNvSpPr txBox="1">
            <a:spLocks noChangeArrowheads="1"/>
          </p:cNvSpPr>
          <p:nvPr/>
        </p:nvSpPr>
        <p:spPr bwMode="auto">
          <a:xfrm>
            <a:off x="457200" y="4343400"/>
            <a:ext cx="7543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b="0"/>
              <a:t>They’ll have a picnic tomorrow.</a:t>
            </a:r>
          </a:p>
        </p:txBody>
      </p:sp>
      <p:sp>
        <p:nvSpPr>
          <p:cNvPr id="111620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82296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000" b="0"/>
              <a:t>They are going to have a picnic tomorrow.</a:t>
            </a:r>
          </a:p>
        </p:txBody>
      </p:sp>
      <p:sp>
        <p:nvSpPr>
          <p:cNvPr id="111621" name="AutoShape 4"/>
          <p:cNvSpPr>
            <a:spLocks noChangeArrowheads="1"/>
          </p:cNvSpPr>
          <p:nvPr/>
        </p:nvSpPr>
        <p:spPr bwMode="auto">
          <a:xfrm>
            <a:off x="3657600" y="3124200"/>
            <a:ext cx="1066800" cy="5334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will</a:t>
            </a:r>
          </a:p>
        </p:txBody>
      </p:sp>
      <p:sp>
        <p:nvSpPr>
          <p:cNvPr id="111622" name="Line 5"/>
          <p:cNvSpPr>
            <a:spLocks noChangeShapeType="1"/>
          </p:cNvSpPr>
          <p:nvPr/>
        </p:nvSpPr>
        <p:spPr bwMode="auto">
          <a:xfrm>
            <a:off x="533400" y="4953000"/>
            <a:ext cx="716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11623" name="Text Box 6"/>
          <p:cNvSpPr txBox="1">
            <a:spLocks noChangeArrowheads="1"/>
          </p:cNvSpPr>
          <p:nvPr/>
        </p:nvSpPr>
        <p:spPr bwMode="auto">
          <a:xfrm>
            <a:off x="3048000" y="5105400"/>
            <a:ext cx="187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>
                <a:solidFill>
                  <a:schemeClr val="tx2"/>
                </a:solidFill>
              </a:rPr>
              <a:t>(contraction)</a:t>
            </a:r>
          </a:p>
        </p:txBody>
      </p:sp>
      <p:sp>
        <p:nvSpPr>
          <p:cNvPr id="111624" name="Text Box 7"/>
          <p:cNvSpPr txBox="1">
            <a:spLocks noChangeArrowheads="1"/>
          </p:cNvSpPr>
          <p:nvPr/>
        </p:nvSpPr>
        <p:spPr bwMode="auto">
          <a:xfrm>
            <a:off x="1038225" y="304800"/>
            <a:ext cx="714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000" b="0">
                <a:solidFill>
                  <a:schemeClr val="bg1"/>
                </a:solidFill>
              </a:rPr>
              <a:t>10-6  Let’s Practice</a:t>
            </a:r>
            <a:endParaRPr lang="en-US" altLang="en-US" sz="2000" b="0" i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4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95C3F310-7E9D-4C2D-87AF-CFECC2D3F32F}" type="slidenum">
              <a:rPr lang="en-US" altLang="en-US" sz="1400" b="0"/>
              <a:pPr algn="r"/>
              <a:t>32</a:t>
            </a:fld>
            <a:endParaRPr lang="en-US" altLang="en-US" sz="1400" b="0"/>
          </a:p>
        </p:txBody>
      </p:sp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304800" y="1600201"/>
            <a:ext cx="8534400" cy="70788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l" eaLnBrk="1" hangingPunct="1"/>
            <a:r>
              <a:rPr lang="en-US" altLang="en-US" sz="4000" b="0" dirty="0">
                <a:latin typeface="OldNewspaperTypes" panose="02000603060000020004" pitchFamily="2" charset="0"/>
              </a:rPr>
              <a:t>Will Tom come home tomorrow?  </a:t>
            </a:r>
          </a:p>
        </p:txBody>
      </p:sp>
      <p:pic>
        <p:nvPicPr>
          <p:cNvPr id="113668" name="Picture 4" descr="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572529"/>
            <a:ext cx="3276600" cy="3985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669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b="0" dirty="0" smtClean="0">
                <a:latin typeface="California" pitchFamily="2" charset="0"/>
              </a:rPr>
              <a:t>  </a:t>
            </a:r>
            <a:r>
              <a:rPr lang="en-US" altLang="en-US" sz="4800" b="0" dirty="0">
                <a:latin typeface="California" pitchFamily="2" charset="0"/>
              </a:rPr>
              <a:t>ASKING QUESTIONS WITH </a:t>
            </a:r>
            <a:r>
              <a:rPr lang="en-US" altLang="en-US" sz="48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77BAA087-AC6A-459B-9275-1F32799B4B48}" type="slidenum">
              <a:rPr lang="en-US" altLang="en-US" sz="1400" b="0"/>
              <a:pPr algn="r"/>
              <a:t>33</a:t>
            </a:fld>
            <a:endParaRPr lang="en-US" altLang="en-US" sz="1400" b="0"/>
          </a:p>
        </p:txBody>
      </p:sp>
      <p:sp>
        <p:nvSpPr>
          <p:cNvPr id="498690" name="Text Box 2"/>
          <p:cNvSpPr txBox="1">
            <a:spLocks noChangeArrowheads="1"/>
          </p:cNvSpPr>
          <p:nvPr/>
        </p:nvSpPr>
        <p:spPr bwMode="auto">
          <a:xfrm>
            <a:off x="300038" y="2895600"/>
            <a:ext cx="878913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(a) 	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Will </a:t>
            </a:r>
            <a:r>
              <a:rPr lang="en-US" altLang="en-US" sz="3200" i="1" dirty="0">
                <a:latin typeface="OldNewspaperTypes" panose="02000603060000020004" pitchFamily="2" charset="0"/>
              </a:rPr>
              <a:t>       Rita            go     </a:t>
            </a:r>
            <a:r>
              <a:rPr lang="en-US" altLang="en-US" sz="3200" b="0" dirty="0">
                <a:latin typeface="OldNewspaperTypes" panose="02000603060000020004" pitchFamily="2" charset="0"/>
              </a:rPr>
              <a:t>tomorrow?</a:t>
            </a:r>
          </a:p>
          <a:p>
            <a:pPr algn="l" eaLnBrk="1" hangingPunct="1"/>
            <a:endParaRPr lang="en-US" altLang="en-US" b="0" dirty="0"/>
          </a:p>
          <a:p>
            <a:pPr algn="l" eaLnBrk="1" hangingPunct="1"/>
            <a:endParaRPr lang="en-US" altLang="en-US" sz="3200" b="0" dirty="0"/>
          </a:p>
        </p:txBody>
      </p:sp>
      <p:sp>
        <p:nvSpPr>
          <p:cNvPr id="498694" name="Text Box 6"/>
          <p:cNvSpPr txBox="1">
            <a:spLocks noChangeArrowheads="1"/>
          </p:cNvSpPr>
          <p:nvPr/>
        </p:nvSpPr>
        <p:spPr bwMode="auto">
          <a:xfrm>
            <a:off x="3570288" y="3962400"/>
            <a:ext cx="21388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latin typeface="OldNewspaperTypes" panose="02000603060000020004" pitchFamily="2" charset="0"/>
              </a:rPr>
              <a:t>ANSWER</a:t>
            </a:r>
          </a:p>
        </p:txBody>
      </p:sp>
      <p:sp>
        <p:nvSpPr>
          <p:cNvPr id="115717" name="Text Box 7"/>
          <p:cNvSpPr txBox="1">
            <a:spLocks noChangeArrowheads="1"/>
          </p:cNvSpPr>
          <p:nvPr/>
        </p:nvSpPr>
        <p:spPr bwMode="auto">
          <a:xfrm>
            <a:off x="228600" y="1905000"/>
            <a:ext cx="8763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/>
              <a:t>   			</a:t>
            </a:r>
            <a:r>
              <a:rPr lang="en-US" altLang="en-US" sz="2800" b="0" dirty="0">
                <a:latin typeface="OldNewspaperTypes" panose="02000603060000020004" pitchFamily="2" charset="0"/>
              </a:rPr>
              <a:t>                 MAIN</a:t>
            </a:r>
          </a:p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          </a:t>
            </a:r>
            <a:r>
              <a:rPr lang="en-US" altLang="en-US" sz="2800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WILL</a:t>
            </a:r>
            <a:r>
              <a:rPr lang="en-US" altLang="en-US" sz="2800" b="0" dirty="0">
                <a:latin typeface="OldNewspaperTypes" panose="02000603060000020004" pitchFamily="2" charset="0"/>
              </a:rPr>
              <a:t> +  SUBJECT</a:t>
            </a:r>
            <a:r>
              <a:rPr lang="en-US" altLang="en-US" sz="2800" dirty="0">
                <a:solidFill>
                  <a:srgbClr val="333399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b="0" dirty="0">
                <a:latin typeface="OldNewspaperTypes" panose="02000603060000020004" pitchFamily="2" charset="0"/>
              </a:rPr>
              <a:t>+ VERB</a:t>
            </a:r>
          </a:p>
        </p:txBody>
      </p:sp>
      <p:sp>
        <p:nvSpPr>
          <p:cNvPr id="498696" name="Text Box 8"/>
          <p:cNvSpPr txBox="1">
            <a:spLocks noChangeArrowheads="1"/>
          </p:cNvSpPr>
          <p:nvPr/>
        </p:nvSpPr>
        <p:spPr bwMode="auto">
          <a:xfrm>
            <a:off x="1524000" y="4618038"/>
            <a:ext cx="27098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Yes, she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will.</a:t>
            </a:r>
          </a:p>
        </p:txBody>
      </p:sp>
      <p:sp>
        <p:nvSpPr>
          <p:cNvPr id="498697" name="Text Box 9"/>
          <p:cNvSpPr txBox="1">
            <a:spLocks noChangeArrowheads="1"/>
          </p:cNvSpPr>
          <p:nvPr/>
        </p:nvSpPr>
        <p:spPr bwMode="auto">
          <a:xfrm>
            <a:off x="4964113" y="4618038"/>
            <a:ext cx="29337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No, she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won’t.</a:t>
            </a:r>
          </a:p>
        </p:txBody>
      </p:sp>
      <p:sp>
        <p:nvSpPr>
          <p:cNvPr id="115720" name="Rectangle 10"/>
          <p:cNvSpPr>
            <a:spLocks noChangeArrowheads="1"/>
          </p:cNvSpPr>
          <p:nvPr/>
        </p:nvSpPr>
        <p:spPr bwMode="auto">
          <a:xfrm>
            <a:off x="1524000" y="4267200"/>
            <a:ext cx="655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5721" name="Text Box 12"/>
          <p:cNvSpPr txBox="1">
            <a:spLocks noChangeArrowheads="1"/>
          </p:cNvSpPr>
          <p:nvPr/>
        </p:nvSpPr>
        <p:spPr bwMode="auto">
          <a:xfrm>
            <a:off x="3429000" y="1268413"/>
            <a:ext cx="23507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latin typeface="OldNewspaperTypes" panose="02000603060000020004" pitchFamily="2" charset="0"/>
              </a:rPr>
              <a:t>QUESTION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b="0" dirty="0" smtClean="0">
                <a:latin typeface="California" pitchFamily="2" charset="0"/>
              </a:rPr>
              <a:t>  </a:t>
            </a:r>
            <a:r>
              <a:rPr lang="en-US" altLang="en-US" sz="4800" b="0" dirty="0">
                <a:latin typeface="California" pitchFamily="2" charset="0"/>
              </a:rPr>
              <a:t>ASKING QUESTIONS WITH </a:t>
            </a:r>
            <a:r>
              <a:rPr lang="en-US" altLang="en-US" sz="48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8690" grpId="0"/>
      <p:bldP spid="498694" grpId="0"/>
      <p:bldP spid="498696" grpId="0"/>
      <p:bldP spid="49869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2F479C65-459F-41A3-AB31-378087CED770}" type="slidenum">
              <a:rPr lang="en-US" altLang="en-US" sz="1400" b="0"/>
              <a:pPr algn="r"/>
              <a:t>34</a:t>
            </a:fld>
            <a:endParaRPr lang="en-US" altLang="en-US" sz="1400" b="0"/>
          </a:p>
        </p:txBody>
      </p:sp>
      <p:sp>
        <p:nvSpPr>
          <p:cNvPr id="552962" name="Text Box 2"/>
          <p:cNvSpPr txBox="1">
            <a:spLocks noChangeArrowheads="1"/>
          </p:cNvSpPr>
          <p:nvPr/>
        </p:nvSpPr>
        <p:spPr bwMode="auto">
          <a:xfrm>
            <a:off x="234950" y="2879725"/>
            <a:ext cx="874021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(b)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Will </a:t>
            </a:r>
            <a:r>
              <a:rPr lang="en-US" altLang="en-US" sz="3200" i="1" dirty="0">
                <a:latin typeface="OldNewspaperTypes" panose="02000603060000020004" pitchFamily="2" charset="0"/>
              </a:rPr>
              <a:t>       they         go     </a:t>
            </a:r>
            <a:r>
              <a:rPr lang="en-US" altLang="en-US" sz="3200" b="0" dirty="0">
                <a:latin typeface="OldNewspaperTypes" panose="02000603060000020004" pitchFamily="2" charset="0"/>
              </a:rPr>
              <a:t>home  later ?</a:t>
            </a:r>
          </a:p>
          <a:p>
            <a:pPr algn="l" eaLnBrk="1" hangingPunct="1"/>
            <a:endParaRPr lang="en-US" altLang="en-US" b="0" dirty="0"/>
          </a:p>
          <a:p>
            <a:pPr algn="l" eaLnBrk="1" hangingPunct="1"/>
            <a:endParaRPr lang="en-US" altLang="en-US" sz="3200" b="0" dirty="0"/>
          </a:p>
        </p:txBody>
      </p:sp>
      <p:sp>
        <p:nvSpPr>
          <p:cNvPr id="552964" name="Text Box 4"/>
          <p:cNvSpPr txBox="1">
            <a:spLocks noChangeArrowheads="1"/>
          </p:cNvSpPr>
          <p:nvPr/>
        </p:nvSpPr>
        <p:spPr bwMode="auto">
          <a:xfrm>
            <a:off x="3570288" y="3962400"/>
            <a:ext cx="21388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latin typeface="OldNewspaperTypes" panose="02000603060000020004" pitchFamily="2" charset="0"/>
              </a:rPr>
              <a:t>ANSWER</a:t>
            </a:r>
          </a:p>
        </p:txBody>
      </p:sp>
      <p:sp>
        <p:nvSpPr>
          <p:cNvPr id="552966" name="Text Box 6"/>
          <p:cNvSpPr txBox="1">
            <a:spLocks noChangeArrowheads="1"/>
          </p:cNvSpPr>
          <p:nvPr/>
        </p:nvSpPr>
        <p:spPr bwMode="auto">
          <a:xfrm>
            <a:off x="1371600" y="4618038"/>
            <a:ext cx="2844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Yes, they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will.</a:t>
            </a:r>
          </a:p>
        </p:txBody>
      </p:sp>
      <p:sp>
        <p:nvSpPr>
          <p:cNvPr id="552967" name="Text Box 7"/>
          <p:cNvSpPr txBox="1">
            <a:spLocks noChangeArrowheads="1"/>
          </p:cNvSpPr>
          <p:nvPr/>
        </p:nvSpPr>
        <p:spPr bwMode="auto">
          <a:xfrm>
            <a:off x="4811713" y="4618038"/>
            <a:ext cx="30686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No, they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won’t.</a:t>
            </a:r>
          </a:p>
        </p:txBody>
      </p:sp>
      <p:sp>
        <p:nvSpPr>
          <p:cNvPr id="117767" name="Rectangle 8"/>
          <p:cNvSpPr>
            <a:spLocks noChangeArrowheads="1"/>
          </p:cNvSpPr>
          <p:nvPr/>
        </p:nvSpPr>
        <p:spPr bwMode="auto">
          <a:xfrm>
            <a:off x="1524000" y="4267200"/>
            <a:ext cx="655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7768" name="Text Box 9"/>
          <p:cNvSpPr txBox="1">
            <a:spLocks noChangeArrowheads="1"/>
          </p:cNvSpPr>
          <p:nvPr/>
        </p:nvSpPr>
        <p:spPr bwMode="auto">
          <a:xfrm>
            <a:off x="3429000" y="1268413"/>
            <a:ext cx="23507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latin typeface="OldNewspaperTypes" panose="02000603060000020004" pitchFamily="2" charset="0"/>
              </a:rPr>
              <a:t>QUESTION</a:t>
            </a:r>
          </a:p>
        </p:txBody>
      </p:sp>
      <p:sp>
        <p:nvSpPr>
          <p:cNvPr id="117770" name="Text Box 13"/>
          <p:cNvSpPr txBox="1">
            <a:spLocks noChangeArrowheads="1"/>
          </p:cNvSpPr>
          <p:nvPr/>
        </p:nvSpPr>
        <p:spPr bwMode="auto">
          <a:xfrm>
            <a:off x="228600" y="1905000"/>
            <a:ext cx="8763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/>
              <a:t>			</a:t>
            </a:r>
            <a:r>
              <a:rPr lang="en-US" altLang="en-US" sz="2800" b="0" dirty="0">
                <a:latin typeface="OldNewspaperTypes" panose="02000603060000020004" pitchFamily="2" charset="0"/>
              </a:rPr>
              <a:t>             MAIN</a:t>
            </a:r>
          </a:p>
          <a:p>
            <a:pPr algn="l" eaLnBrk="1" hangingPunct="1"/>
            <a:r>
              <a:rPr lang="en-US" altLang="en-US" sz="2800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        WILL</a:t>
            </a:r>
            <a:r>
              <a:rPr lang="en-US" altLang="en-US" sz="2800" b="0" dirty="0">
                <a:latin typeface="OldNewspaperTypes" panose="02000603060000020004" pitchFamily="2" charset="0"/>
              </a:rPr>
              <a:t> + SUBJECT</a:t>
            </a:r>
            <a:r>
              <a:rPr lang="en-US" altLang="en-US" sz="2800" dirty="0">
                <a:solidFill>
                  <a:srgbClr val="333399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b="0" dirty="0">
                <a:latin typeface="OldNewspaperTypes" panose="02000603060000020004" pitchFamily="2" charset="0"/>
              </a:rPr>
              <a:t>+ VERB</a:t>
            </a:r>
            <a:endParaRPr lang="en-US" altLang="en-US" sz="4400" b="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b="0" dirty="0" smtClean="0">
                <a:latin typeface="California" pitchFamily="2" charset="0"/>
              </a:rPr>
              <a:t>  </a:t>
            </a:r>
            <a:r>
              <a:rPr lang="en-US" altLang="en-US" sz="4800" b="0" dirty="0">
                <a:latin typeface="California" pitchFamily="2" charset="0"/>
              </a:rPr>
              <a:t>ASKING QUESTIONS WITH </a:t>
            </a:r>
            <a:r>
              <a:rPr lang="en-US" altLang="en-US" sz="48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62" grpId="0"/>
      <p:bldP spid="552964" grpId="0"/>
      <p:bldP spid="552966" grpId="0"/>
      <p:bldP spid="55296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C69F2DF2-E4B0-476D-9D03-BAE5B4D9CF69}" type="slidenum">
              <a:rPr lang="en-US" altLang="en-US" sz="1400" b="0"/>
              <a:pPr algn="r"/>
              <a:t>35</a:t>
            </a:fld>
            <a:endParaRPr lang="en-US" altLang="en-US" sz="1400" b="0"/>
          </a:p>
        </p:txBody>
      </p:sp>
      <p:sp>
        <p:nvSpPr>
          <p:cNvPr id="553986" name="Text Box 2"/>
          <p:cNvSpPr txBox="1">
            <a:spLocks noChangeArrowheads="1"/>
          </p:cNvSpPr>
          <p:nvPr/>
        </p:nvSpPr>
        <p:spPr bwMode="auto">
          <a:xfrm>
            <a:off x="234950" y="2879725"/>
            <a:ext cx="965123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(c) When     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will </a:t>
            </a:r>
            <a:r>
              <a:rPr lang="en-US" altLang="en-US" sz="3200" i="1" dirty="0">
                <a:latin typeface="OldNewspaperTypes" panose="02000603060000020004" pitchFamily="2" charset="0"/>
              </a:rPr>
              <a:t>     they          be  </a:t>
            </a:r>
            <a:r>
              <a:rPr lang="en-US" altLang="en-US" sz="3200" b="0" dirty="0">
                <a:latin typeface="OldNewspaperTypes" panose="02000603060000020004" pitchFamily="2" charset="0"/>
              </a:rPr>
              <a:t>in London?</a:t>
            </a:r>
          </a:p>
          <a:p>
            <a:pPr algn="l" eaLnBrk="1" hangingPunct="1"/>
            <a:endParaRPr lang="en-US" altLang="en-US" b="0" dirty="0">
              <a:latin typeface="OldNewspaperTypes" panose="02000603060000020004" pitchFamily="2" charset="0"/>
            </a:endParaRPr>
          </a:p>
          <a:p>
            <a:pPr algn="l" eaLnBrk="1" hangingPunct="1"/>
            <a:endParaRPr lang="en-US" altLang="en-US" sz="3200" b="0" dirty="0">
              <a:latin typeface="OldNewspaperTypes" panose="02000603060000020004" pitchFamily="2" charset="0"/>
            </a:endParaRPr>
          </a:p>
        </p:txBody>
      </p:sp>
      <p:sp>
        <p:nvSpPr>
          <p:cNvPr id="553988" name="Text Box 4"/>
          <p:cNvSpPr txBox="1">
            <a:spLocks noChangeArrowheads="1"/>
          </p:cNvSpPr>
          <p:nvPr/>
        </p:nvSpPr>
        <p:spPr bwMode="auto">
          <a:xfrm>
            <a:off x="3570288" y="3962400"/>
            <a:ext cx="21388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latin typeface="OldNewspaperTypes" panose="02000603060000020004" pitchFamily="2" charset="0"/>
              </a:rPr>
              <a:t>ANSWER</a:t>
            </a:r>
          </a:p>
        </p:txBody>
      </p:sp>
      <p:sp>
        <p:nvSpPr>
          <p:cNvPr id="553990" name="Text Box 6"/>
          <p:cNvSpPr txBox="1">
            <a:spLocks noChangeArrowheads="1"/>
          </p:cNvSpPr>
          <p:nvPr/>
        </p:nvSpPr>
        <p:spPr bwMode="auto">
          <a:xfrm>
            <a:off x="3048000" y="4648200"/>
            <a:ext cx="30019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Next weekend.</a:t>
            </a:r>
            <a:endParaRPr lang="en-US" altLang="en-US" sz="3200" i="1" dirty="0">
              <a:solidFill>
                <a:srgbClr val="008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19814" name="Rectangle 8"/>
          <p:cNvSpPr>
            <a:spLocks noChangeArrowheads="1"/>
          </p:cNvSpPr>
          <p:nvPr/>
        </p:nvSpPr>
        <p:spPr bwMode="auto">
          <a:xfrm>
            <a:off x="1524000" y="4267200"/>
            <a:ext cx="655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9815" name="Text Box 9"/>
          <p:cNvSpPr txBox="1">
            <a:spLocks noChangeArrowheads="1"/>
          </p:cNvSpPr>
          <p:nvPr/>
        </p:nvSpPr>
        <p:spPr bwMode="auto">
          <a:xfrm>
            <a:off x="3429000" y="1268413"/>
            <a:ext cx="23507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latin typeface="OldNewspaperTypes" panose="02000603060000020004" pitchFamily="2" charset="0"/>
              </a:rPr>
              <a:t>QUESTION</a:t>
            </a:r>
          </a:p>
        </p:txBody>
      </p:sp>
      <p:sp>
        <p:nvSpPr>
          <p:cNvPr id="119817" name="Text Box 13"/>
          <p:cNvSpPr txBox="1">
            <a:spLocks noChangeArrowheads="1"/>
          </p:cNvSpPr>
          <p:nvPr/>
        </p:nvSpPr>
        <p:spPr bwMode="auto">
          <a:xfrm>
            <a:off x="228600" y="1905000"/>
            <a:ext cx="8763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/>
              <a:t>  </a:t>
            </a:r>
            <a:r>
              <a:rPr lang="en-US" altLang="en-US" sz="2800" b="0" dirty="0">
                <a:latin typeface="OldNewspaperTypes" panose="02000603060000020004" pitchFamily="2" charset="0"/>
              </a:rPr>
              <a:t>(QUESTION 			            MAIN</a:t>
            </a:r>
          </a:p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      WORD)   + </a:t>
            </a:r>
            <a:r>
              <a:rPr lang="en-US" altLang="en-US" sz="2800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WILL</a:t>
            </a:r>
            <a:r>
              <a:rPr lang="en-US" altLang="en-US" sz="2800" b="0" dirty="0">
                <a:latin typeface="OldNewspaperTypes" panose="02000603060000020004" pitchFamily="2" charset="0"/>
              </a:rPr>
              <a:t> + SUBJECT</a:t>
            </a:r>
            <a:r>
              <a:rPr lang="en-US" altLang="en-US" sz="2800" dirty="0">
                <a:solidFill>
                  <a:srgbClr val="333399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b="0" dirty="0">
                <a:latin typeface="OldNewspaperTypes" panose="02000603060000020004" pitchFamily="2" charset="0"/>
              </a:rPr>
              <a:t>+ VERB</a:t>
            </a:r>
            <a:endParaRPr lang="en-US" altLang="en-US" sz="4400" b="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b="0" dirty="0" smtClean="0">
                <a:latin typeface="California" pitchFamily="2" charset="0"/>
              </a:rPr>
              <a:t>  </a:t>
            </a:r>
            <a:r>
              <a:rPr lang="en-US" altLang="en-US" sz="4800" b="0" dirty="0">
                <a:latin typeface="California" pitchFamily="2" charset="0"/>
              </a:rPr>
              <a:t>ASKING QUESTIONS WITH </a:t>
            </a:r>
            <a:r>
              <a:rPr lang="en-US" altLang="en-US" sz="48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986" grpId="0"/>
      <p:bldP spid="553988" grpId="0"/>
      <p:bldP spid="55399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A5D851AA-F40F-433E-B504-3B9CB380A2DD}" type="slidenum">
              <a:rPr lang="en-US" altLang="en-US" sz="1400" b="0"/>
              <a:pPr algn="r"/>
              <a:t>36</a:t>
            </a:fld>
            <a:endParaRPr lang="en-US" altLang="en-US" sz="1400" b="0"/>
          </a:p>
        </p:txBody>
      </p:sp>
      <p:sp>
        <p:nvSpPr>
          <p:cNvPr id="555010" name="Text Box 2"/>
          <p:cNvSpPr txBox="1">
            <a:spLocks noChangeArrowheads="1"/>
          </p:cNvSpPr>
          <p:nvPr/>
        </p:nvSpPr>
        <p:spPr bwMode="auto">
          <a:xfrm>
            <a:off x="147709" y="2879866"/>
            <a:ext cx="916500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(d) What time  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will </a:t>
            </a:r>
            <a:r>
              <a:rPr lang="en-US" altLang="en-US" sz="3200" i="1" dirty="0">
                <a:latin typeface="OldNewspaperTypes" panose="02000603060000020004" pitchFamily="2" charset="0"/>
              </a:rPr>
              <a:t>       we            go 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out </a:t>
            </a:r>
            <a:r>
              <a:rPr lang="en-US" altLang="en-US" sz="3200" b="0" dirty="0">
                <a:latin typeface="OldNewspaperTypes" panose="02000603060000020004" pitchFamily="2" charset="0"/>
              </a:rPr>
              <a:t>?</a:t>
            </a:r>
          </a:p>
          <a:p>
            <a:pPr algn="l" eaLnBrk="1" hangingPunct="1"/>
            <a:endParaRPr lang="en-US" altLang="en-US" b="0" dirty="0"/>
          </a:p>
          <a:p>
            <a:pPr algn="l" eaLnBrk="1" hangingPunct="1"/>
            <a:endParaRPr lang="en-US" altLang="en-US" sz="3200" b="0" dirty="0"/>
          </a:p>
        </p:txBody>
      </p:sp>
      <p:sp>
        <p:nvSpPr>
          <p:cNvPr id="555012" name="Text Box 4"/>
          <p:cNvSpPr txBox="1">
            <a:spLocks noChangeArrowheads="1"/>
          </p:cNvSpPr>
          <p:nvPr/>
        </p:nvSpPr>
        <p:spPr bwMode="auto">
          <a:xfrm>
            <a:off x="3570288" y="3962400"/>
            <a:ext cx="21388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latin typeface="OldNewspaperTypes" panose="02000603060000020004" pitchFamily="2" charset="0"/>
              </a:rPr>
              <a:t>ANSWER</a:t>
            </a:r>
          </a:p>
        </p:txBody>
      </p:sp>
      <p:sp>
        <p:nvSpPr>
          <p:cNvPr id="555014" name="Text Box 6"/>
          <p:cNvSpPr txBox="1">
            <a:spLocks noChangeArrowheads="1"/>
          </p:cNvSpPr>
          <p:nvPr/>
        </p:nvSpPr>
        <p:spPr bwMode="auto">
          <a:xfrm>
            <a:off x="3633788" y="4648200"/>
            <a:ext cx="15431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7:30 </a:t>
            </a:r>
            <a:r>
              <a:rPr lang="en-US" altLang="en-US" sz="2000" i="1" dirty="0">
                <a:latin typeface="OldNewspaperTypes" panose="02000603060000020004" pitchFamily="2" charset="0"/>
              </a:rPr>
              <a:t>P.M.</a:t>
            </a:r>
            <a:endParaRPr lang="en-US" altLang="en-US" sz="2000" b="0" i="1" dirty="0">
              <a:solidFill>
                <a:srgbClr val="008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21862" name="Rectangle 7"/>
          <p:cNvSpPr>
            <a:spLocks noChangeArrowheads="1"/>
          </p:cNvSpPr>
          <p:nvPr/>
        </p:nvSpPr>
        <p:spPr bwMode="auto">
          <a:xfrm>
            <a:off x="1524000" y="4267200"/>
            <a:ext cx="655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1863" name="Text Box 8"/>
          <p:cNvSpPr txBox="1">
            <a:spLocks noChangeArrowheads="1"/>
          </p:cNvSpPr>
          <p:nvPr/>
        </p:nvSpPr>
        <p:spPr bwMode="auto">
          <a:xfrm>
            <a:off x="3429000" y="1268413"/>
            <a:ext cx="23507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latin typeface="OldNewspaperTypes" panose="02000603060000020004" pitchFamily="2" charset="0"/>
              </a:rPr>
              <a:t>QUESTION</a:t>
            </a:r>
          </a:p>
        </p:txBody>
      </p:sp>
      <p:sp>
        <p:nvSpPr>
          <p:cNvPr id="121865" name="Text Box 12"/>
          <p:cNvSpPr txBox="1">
            <a:spLocks noChangeArrowheads="1"/>
          </p:cNvSpPr>
          <p:nvPr/>
        </p:nvSpPr>
        <p:spPr bwMode="auto">
          <a:xfrm>
            <a:off x="228600" y="1905000"/>
            <a:ext cx="8763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/>
              <a:t>  </a:t>
            </a:r>
            <a:r>
              <a:rPr lang="en-US" altLang="en-US" sz="2800" b="0" dirty="0">
                <a:latin typeface="OldNewspaperTypes" panose="02000603060000020004" pitchFamily="2" charset="0"/>
              </a:rPr>
              <a:t>(QUESTION 		                         MAIN</a:t>
            </a:r>
          </a:p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      WORD)     +   </a:t>
            </a:r>
            <a:r>
              <a:rPr lang="en-US" altLang="en-US" sz="2800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WILL</a:t>
            </a:r>
            <a:r>
              <a:rPr lang="en-US" altLang="en-US" sz="2800" b="0" dirty="0">
                <a:latin typeface="OldNewspaperTypes" panose="02000603060000020004" pitchFamily="2" charset="0"/>
              </a:rPr>
              <a:t> + SUBJECT</a:t>
            </a:r>
            <a:r>
              <a:rPr lang="en-US" altLang="en-US" sz="2800" dirty="0">
                <a:solidFill>
                  <a:srgbClr val="333399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b="0" dirty="0">
                <a:latin typeface="OldNewspaperTypes" panose="02000603060000020004" pitchFamily="2" charset="0"/>
              </a:rPr>
              <a:t>+ VERB</a:t>
            </a:r>
            <a:endParaRPr lang="en-US" altLang="en-US" sz="4400" b="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b="0" dirty="0" smtClean="0">
                <a:latin typeface="California" pitchFamily="2" charset="0"/>
              </a:rPr>
              <a:t>  </a:t>
            </a:r>
            <a:r>
              <a:rPr lang="en-US" altLang="en-US" sz="4800" b="0" dirty="0">
                <a:latin typeface="California" pitchFamily="2" charset="0"/>
              </a:rPr>
              <a:t>ASKING QUESTIONS WITH </a:t>
            </a:r>
            <a:r>
              <a:rPr lang="en-US" altLang="en-US" sz="48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0" grpId="0"/>
      <p:bldP spid="555012" grpId="0"/>
      <p:bldP spid="5550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B530DCB0-282F-4591-B885-B34F7409DF94}" type="slidenum">
              <a:rPr lang="en-US" altLang="en-US" sz="1400" b="0"/>
              <a:pPr algn="r"/>
              <a:t>37</a:t>
            </a:fld>
            <a:endParaRPr lang="en-US" altLang="en-US" sz="1400" b="0"/>
          </a:p>
        </p:txBody>
      </p:sp>
      <p:sp>
        <p:nvSpPr>
          <p:cNvPr id="556034" name="Text Box 2"/>
          <p:cNvSpPr txBox="1">
            <a:spLocks noChangeArrowheads="1"/>
          </p:cNvSpPr>
          <p:nvPr/>
        </p:nvSpPr>
        <p:spPr bwMode="auto">
          <a:xfrm>
            <a:off x="234950" y="2879725"/>
            <a:ext cx="939975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 (e) Where     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will </a:t>
            </a:r>
            <a:r>
              <a:rPr lang="en-US" altLang="en-US" sz="3200" i="1" dirty="0">
                <a:latin typeface="OldNewspaperTypes" panose="02000603060000020004" pitchFamily="2" charset="0"/>
              </a:rPr>
              <a:t>     she         study </a:t>
            </a:r>
            <a:r>
              <a:rPr lang="en-US" altLang="en-US" sz="3200" b="0" dirty="0">
                <a:latin typeface="OldNewspaperTypes" panose="02000603060000020004" pitchFamily="2" charset="0"/>
              </a:rPr>
              <a:t>English?</a:t>
            </a:r>
          </a:p>
          <a:p>
            <a:pPr algn="l" eaLnBrk="1" hangingPunct="1"/>
            <a:endParaRPr lang="en-US" altLang="en-US" b="0" dirty="0"/>
          </a:p>
          <a:p>
            <a:pPr algn="l" eaLnBrk="1" hangingPunct="1"/>
            <a:endParaRPr lang="en-US" altLang="en-US" sz="3200" b="0" dirty="0"/>
          </a:p>
        </p:txBody>
      </p:sp>
      <p:sp>
        <p:nvSpPr>
          <p:cNvPr id="556036" name="Text Box 4"/>
          <p:cNvSpPr txBox="1">
            <a:spLocks noChangeArrowheads="1"/>
          </p:cNvSpPr>
          <p:nvPr/>
        </p:nvSpPr>
        <p:spPr bwMode="auto">
          <a:xfrm>
            <a:off x="3570288" y="3962400"/>
            <a:ext cx="21388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latin typeface="OldNewspaperTypes" panose="02000603060000020004" pitchFamily="2" charset="0"/>
              </a:rPr>
              <a:t>ANSWER</a:t>
            </a:r>
          </a:p>
        </p:txBody>
      </p:sp>
      <p:sp>
        <p:nvSpPr>
          <p:cNvPr id="556038" name="Text Box 6"/>
          <p:cNvSpPr txBox="1">
            <a:spLocks noChangeArrowheads="1"/>
          </p:cNvSpPr>
          <p:nvPr/>
        </p:nvSpPr>
        <p:spPr bwMode="auto">
          <a:xfrm>
            <a:off x="3352800" y="4648200"/>
            <a:ext cx="22598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At college.</a:t>
            </a:r>
            <a:endParaRPr lang="en-US" altLang="en-US" sz="3200" i="1" dirty="0">
              <a:solidFill>
                <a:srgbClr val="008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23910" name="Rectangle 7"/>
          <p:cNvSpPr>
            <a:spLocks noChangeArrowheads="1"/>
          </p:cNvSpPr>
          <p:nvPr/>
        </p:nvSpPr>
        <p:spPr bwMode="auto">
          <a:xfrm>
            <a:off x="1524000" y="4267200"/>
            <a:ext cx="655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911" name="Text Box 8"/>
          <p:cNvSpPr txBox="1">
            <a:spLocks noChangeArrowheads="1"/>
          </p:cNvSpPr>
          <p:nvPr/>
        </p:nvSpPr>
        <p:spPr bwMode="auto">
          <a:xfrm>
            <a:off x="3429000" y="1268413"/>
            <a:ext cx="23507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dirty="0">
                <a:latin typeface="OldNewspaperTypes" panose="02000603060000020004" pitchFamily="2" charset="0"/>
              </a:rPr>
              <a:t>QUESTION</a:t>
            </a:r>
          </a:p>
        </p:txBody>
      </p:sp>
      <p:sp>
        <p:nvSpPr>
          <p:cNvPr id="123913" name="Text Box 12"/>
          <p:cNvSpPr txBox="1">
            <a:spLocks noChangeArrowheads="1"/>
          </p:cNvSpPr>
          <p:nvPr/>
        </p:nvSpPr>
        <p:spPr bwMode="auto">
          <a:xfrm>
            <a:off x="228600" y="1905000"/>
            <a:ext cx="8763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  (QUESTION 			            MAIN</a:t>
            </a:r>
          </a:p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      WORD)   + </a:t>
            </a:r>
            <a:r>
              <a:rPr lang="en-US" altLang="en-US" sz="2800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WILL</a:t>
            </a:r>
            <a:r>
              <a:rPr lang="en-US" altLang="en-US" sz="2800" b="0" dirty="0">
                <a:latin typeface="OldNewspaperTypes" panose="02000603060000020004" pitchFamily="2" charset="0"/>
              </a:rPr>
              <a:t> + SUBJECT</a:t>
            </a:r>
            <a:r>
              <a:rPr lang="en-US" altLang="en-US" sz="2800" dirty="0">
                <a:solidFill>
                  <a:srgbClr val="333399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b="0" dirty="0">
                <a:latin typeface="OldNewspaperTypes" panose="02000603060000020004" pitchFamily="2" charset="0"/>
              </a:rPr>
              <a:t>+ VERB</a:t>
            </a:r>
            <a:endParaRPr lang="en-US" altLang="en-US" sz="4400" b="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4800" b="0" dirty="0" smtClean="0">
                <a:latin typeface="California" pitchFamily="2" charset="0"/>
              </a:rPr>
              <a:t>  </a:t>
            </a:r>
            <a:r>
              <a:rPr lang="en-US" altLang="en-US" sz="4800" b="0" dirty="0">
                <a:latin typeface="California" pitchFamily="2" charset="0"/>
              </a:rPr>
              <a:t>ASKING QUESTIONS WITH </a:t>
            </a:r>
            <a:r>
              <a:rPr lang="en-US" altLang="en-US" sz="4800" b="0" i="1" dirty="0">
                <a:latin typeface="California" pitchFamily="2" charset="0"/>
              </a:rPr>
              <a:t>WILL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034" grpId="0"/>
      <p:bldP spid="556036" grpId="0"/>
      <p:bldP spid="55603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esultado de imagen para vintage girls tal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4184" y="3427269"/>
            <a:ext cx="4378316" cy="341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5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1A0F485B-CEC4-472C-B9D9-BE8E3C1A656B}" type="slidenum">
              <a:rPr lang="en-US" altLang="en-US" sz="1400" b="0"/>
              <a:pPr algn="r"/>
              <a:t>38</a:t>
            </a:fld>
            <a:endParaRPr lang="en-US" altLang="en-US" sz="1400" b="0"/>
          </a:p>
        </p:txBody>
      </p:sp>
      <p:sp>
        <p:nvSpPr>
          <p:cNvPr id="125955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6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Let’s </a:t>
            </a:r>
            <a:r>
              <a:rPr lang="en-US" altLang="en-US" sz="66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Practice</a:t>
            </a:r>
            <a:endParaRPr lang="en-US" altLang="en-US" sz="6600" i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  <p:sp>
        <p:nvSpPr>
          <p:cNvPr id="125957" name="AutoShape 9"/>
          <p:cNvSpPr>
            <a:spLocks noChangeArrowheads="1"/>
          </p:cNvSpPr>
          <p:nvPr/>
        </p:nvSpPr>
        <p:spPr bwMode="auto">
          <a:xfrm>
            <a:off x="4953000" y="3505200"/>
            <a:ext cx="3429000" cy="1828800"/>
          </a:xfrm>
          <a:prstGeom prst="wedgeRoundRectCallout">
            <a:avLst>
              <a:gd name="adj1" fmla="val -72037"/>
              <a:gd name="adj2" fmla="val 1267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5958" name="AutoShape 10"/>
          <p:cNvSpPr>
            <a:spLocks noChangeArrowheads="1"/>
          </p:cNvSpPr>
          <p:nvPr/>
        </p:nvSpPr>
        <p:spPr bwMode="auto">
          <a:xfrm>
            <a:off x="685800" y="1447800"/>
            <a:ext cx="5791200" cy="1371600"/>
          </a:xfrm>
          <a:prstGeom prst="wedgeRoundRectCallout">
            <a:avLst>
              <a:gd name="adj1" fmla="val -29685"/>
              <a:gd name="adj2" fmla="val 135880"/>
              <a:gd name="adj3" fmla="val 16667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5959" name="Text Box 11"/>
          <p:cNvSpPr txBox="1">
            <a:spLocks noChangeArrowheads="1"/>
          </p:cNvSpPr>
          <p:nvPr/>
        </p:nvSpPr>
        <p:spPr bwMode="auto">
          <a:xfrm>
            <a:off x="1219200" y="1676400"/>
            <a:ext cx="4191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5960" name="Text Box 13"/>
          <p:cNvSpPr txBox="1">
            <a:spLocks noChangeArrowheads="1"/>
          </p:cNvSpPr>
          <p:nvPr/>
        </p:nvSpPr>
        <p:spPr bwMode="auto">
          <a:xfrm>
            <a:off x="1143000" y="1820863"/>
            <a:ext cx="434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535566" name="Text Box 14"/>
          <p:cNvSpPr txBox="1">
            <a:spLocks noChangeArrowheads="1"/>
          </p:cNvSpPr>
          <p:nvPr/>
        </p:nvSpPr>
        <p:spPr bwMode="auto">
          <a:xfrm>
            <a:off x="1028700" y="1720850"/>
            <a:ext cx="4933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When will you graduate</a:t>
            </a:r>
            <a:endParaRPr lang="en-US" altLang="en-US"/>
          </a:p>
        </p:txBody>
      </p:sp>
      <p:sp>
        <p:nvSpPr>
          <p:cNvPr id="125962" name="Text Box 15"/>
          <p:cNvSpPr txBox="1">
            <a:spLocks noChangeArrowheads="1"/>
          </p:cNvSpPr>
          <p:nvPr/>
        </p:nvSpPr>
        <p:spPr bwMode="auto">
          <a:xfrm>
            <a:off x="6019800" y="4419600"/>
            <a:ext cx="2209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5963" name="Text Box 16"/>
          <p:cNvSpPr txBox="1">
            <a:spLocks noChangeArrowheads="1"/>
          </p:cNvSpPr>
          <p:nvPr/>
        </p:nvSpPr>
        <p:spPr bwMode="auto">
          <a:xfrm>
            <a:off x="4908968" y="3810000"/>
            <a:ext cx="367581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dirty="0">
                <a:latin typeface="OldNewspaperTypes" panose="02000603060000020004" pitchFamily="2" charset="0"/>
              </a:rPr>
              <a:t>I will graduate </a:t>
            </a:r>
          </a:p>
          <a:p>
            <a:pPr eaLnBrk="1" hangingPunct="1"/>
            <a:r>
              <a:rPr lang="en-US" altLang="en-US" b="0" dirty="0">
                <a:latin typeface="OldNewspaperTypes" panose="02000603060000020004" pitchFamily="2" charset="0"/>
              </a:rPr>
              <a:t>in June. 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  <p:sp>
        <p:nvSpPr>
          <p:cNvPr id="125964" name="Text Box 18"/>
          <p:cNvSpPr txBox="1">
            <a:spLocks noChangeArrowheads="1"/>
          </p:cNvSpPr>
          <p:nvPr/>
        </p:nvSpPr>
        <p:spPr bwMode="auto">
          <a:xfrm>
            <a:off x="838200" y="1782763"/>
            <a:ext cx="56007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______________________?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56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Resultado de imagen para vintage girls tal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4184" y="3427269"/>
            <a:ext cx="4378316" cy="341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00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566D589F-861B-407D-B2B4-8F674B0B607D}" type="slidenum">
              <a:rPr lang="en-US" altLang="en-US" sz="1400" b="0"/>
              <a:pPr algn="r"/>
              <a:t>39</a:t>
            </a:fld>
            <a:endParaRPr lang="en-US" altLang="en-US" sz="1400" b="0"/>
          </a:p>
        </p:txBody>
      </p:sp>
      <p:sp>
        <p:nvSpPr>
          <p:cNvPr id="128005" name="AutoShape 5"/>
          <p:cNvSpPr>
            <a:spLocks noChangeArrowheads="1"/>
          </p:cNvSpPr>
          <p:nvPr/>
        </p:nvSpPr>
        <p:spPr bwMode="auto">
          <a:xfrm>
            <a:off x="4953000" y="3505200"/>
            <a:ext cx="3429000" cy="2209800"/>
          </a:xfrm>
          <a:prstGeom prst="wedgeRoundRectCallout">
            <a:avLst>
              <a:gd name="adj1" fmla="val -72037"/>
              <a:gd name="adj2" fmla="val 186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8006" name="AutoShape 6"/>
          <p:cNvSpPr>
            <a:spLocks noChangeArrowheads="1"/>
          </p:cNvSpPr>
          <p:nvPr/>
        </p:nvSpPr>
        <p:spPr bwMode="auto">
          <a:xfrm>
            <a:off x="533400" y="1447800"/>
            <a:ext cx="7239000" cy="1371600"/>
          </a:xfrm>
          <a:prstGeom prst="wedgeRoundRectCallout">
            <a:avLst>
              <a:gd name="adj1" fmla="val -31644"/>
              <a:gd name="adj2" fmla="val 135880"/>
              <a:gd name="adj3" fmla="val 16667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8007" name="Text Box 7"/>
          <p:cNvSpPr txBox="1">
            <a:spLocks noChangeArrowheads="1"/>
          </p:cNvSpPr>
          <p:nvPr/>
        </p:nvSpPr>
        <p:spPr bwMode="auto">
          <a:xfrm>
            <a:off x="1219200" y="1676400"/>
            <a:ext cx="4191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8008" name="Text Box 9"/>
          <p:cNvSpPr txBox="1">
            <a:spLocks noChangeArrowheads="1"/>
          </p:cNvSpPr>
          <p:nvPr/>
        </p:nvSpPr>
        <p:spPr bwMode="auto">
          <a:xfrm>
            <a:off x="1143000" y="1820863"/>
            <a:ext cx="434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52298" name="Text Box 10"/>
          <p:cNvSpPr txBox="1">
            <a:spLocks noChangeArrowheads="1"/>
          </p:cNvSpPr>
          <p:nvPr/>
        </p:nvSpPr>
        <p:spPr bwMode="auto">
          <a:xfrm>
            <a:off x="762000" y="1720850"/>
            <a:ext cx="6584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Where will you live after college</a:t>
            </a:r>
            <a:endParaRPr lang="en-US" altLang="en-US"/>
          </a:p>
        </p:txBody>
      </p:sp>
      <p:sp>
        <p:nvSpPr>
          <p:cNvPr id="128010" name="Text Box 11"/>
          <p:cNvSpPr txBox="1">
            <a:spLocks noChangeArrowheads="1"/>
          </p:cNvSpPr>
          <p:nvPr/>
        </p:nvSpPr>
        <p:spPr bwMode="auto">
          <a:xfrm>
            <a:off x="6019800" y="4419600"/>
            <a:ext cx="2209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8011" name="Text Box 12"/>
          <p:cNvSpPr txBox="1">
            <a:spLocks noChangeArrowheads="1"/>
          </p:cNvSpPr>
          <p:nvPr/>
        </p:nvSpPr>
        <p:spPr bwMode="auto">
          <a:xfrm>
            <a:off x="5100338" y="3810000"/>
            <a:ext cx="331847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dirty="0">
                <a:latin typeface="OldNewspaperTypes" panose="02000603060000020004" pitchFamily="2" charset="0"/>
              </a:rPr>
              <a:t>I will live in  </a:t>
            </a:r>
          </a:p>
          <a:p>
            <a:pPr eaLnBrk="1" hangingPunct="1"/>
            <a:r>
              <a:rPr lang="en-US" altLang="en-US" b="0" dirty="0">
                <a:latin typeface="OldNewspaperTypes" panose="02000603060000020004" pitchFamily="2" charset="0"/>
              </a:rPr>
              <a:t>Buenos Aires </a:t>
            </a:r>
          </a:p>
          <a:p>
            <a:pPr eaLnBrk="1" hangingPunct="1"/>
            <a:r>
              <a:rPr lang="en-US" altLang="en-US" b="0" dirty="0">
                <a:latin typeface="OldNewspaperTypes" panose="02000603060000020004" pitchFamily="2" charset="0"/>
              </a:rPr>
              <a:t>after college. 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  <p:sp>
        <p:nvSpPr>
          <p:cNvPr id="128012" name="Text Box 14"/>
          <p:cNvSpPr txBox="1">
            <a:spLocks noChangeArrowheads="1"/>
          </p:cNvSpPr>
          <p:nvPr/>
        </p:nvSpPr>
        <p:spPr bwMode="auto">
          <a:xfrm>
            <a:off x="571500" y="1782763"/>
            <a:ext cx="72009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_____________________________?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6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Let’s </a:t>
            </a:r>
            <a:r>
              <a:rPr lang="en-US" altLang="en-US" sz="66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Practice</a:t>
            </a:r>
            <a:endParaRPr lang="en-US" altLang="en-US" sz="6600" i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29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Resultado de imagen para dr brown y mar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" y="3300413"/>
            <a:ext cx="5022850" cy="279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05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383ACBA0-E19B-4C9F-BE61-AFB3A0B8D910}" type="slidenum">
              <a:rPr lang="en-US" altLang="en-US" sz="1400" b="0"/>
              <a:pPr algn="r"/>
              <a:t>40</a:t>
            </a:fld>
            <a:endParaRPr lang="en-US" altLang="en-US" sz="1400" b="0"/>
          </a:p>
        </p:txBody>
      </p:sp>
      <p:sp>
        <p:nvSpPr>
          <p:cNvPr id="130051" name="AutoShape 8"/>
          <p:cNvSpPr>
            <a:spLocks noChangeArrowheads="1"/>
          </p:cNvSpPr>
          <p:nvPr/>
        </p:nvSpPr>
        <p:spPr bwMode="auto">
          <a:xfrm>
            <a:off x="304800" y="1600200"/>
            <a:ext cx="5486400" cy="1143000"/>
          </a:xfrm>
          <a:prstGeom prst="wedgeRoundRectCallout">
            <a:avLst>
              <a:gd name="adj1" fmla="val -14671"/>
              <a:gd name="adj2" fmla="val 119722"/>
              <a:gd name="adj3" fmla="val 16667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0054" name="Text Box 9"/>
          <p:cNvSpPr txBox="1">
            <a:spLocks noChangeArrowheads="1"/>
          </p:cNvSpPr>
          <p:nvPr/>
        </p:nvSpPr>
        <p:spPr bwMode="auto">
          <a:xfrm>
            <a:off x="990600" y="1905000"/>
            <a:ext cx="3200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536586" name="Text Box 10"/>
          <p:cNvSpPr txBox="1">
            <a:spLocks noChangeArrowheads="1"/>
          </p:cNvSpPr>
          <p:nvPr/>
        </p:nvSpPr>
        <p:spPr bwMode="auto">
          <a:xfrm>
            <a:off x="294344" y="1754832"/>
            <a:ext cx="49272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>
                <a:latin typeface="OldNewspaperTypes" panose="02000603060000020004" pitchFamily="2" charset="0"/>
              </a:rPr>
              <a:t>Will we go out for lunch</a:t>
            </a:r>
            <a:endParaRPr lang="en-US" altLang="en-US" sz="3200">
              <a:latin typeface="OldNewspaperTypes" panose="02000603060000020004" pitchFamily="2" charset="0"/>
            </a:endParaRPr>
          </a:p>
        </p:txBody>
      </p:sp>
      <p:sp>
        <p:nvSpPr>
          <p:cNvPr id="130056" name="AutoShape 11"/>
          <p:cNvSpPr>
            <a:spLocks noChangeArrowheads="1"/>
          </p:cNvSpPr>
          <p:nvPr/>
        </p:nvSpPr>
        <p:spPr bwMode="auto">
          <a:xfrm>
            <a:off x="5562600" y="2971800"/>
            <a:ext cx="3276600" cy="1676400"/>
          </a:xfrm>
          <a:prstGeom prst="wedgeRoundRectCallout">
            <a:avLst>
              <a:gd name="adj1" fmla="val -76940"/>
              <a:gd name="adj2" fmla="val 58523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0057" name="Text Box 14"/>
          <p:cNvSpPr txBox="1">
            <a:spLocks noChangeArrowheads="1"/>
          </p:cNvSpPr>
          <p:nvPr/>
        </p:nvSpPr>
        <p:spPr bwMode="auto">
          <a:xfrm>
            <a:off x="6553200" y="27432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30058" name="Text Box 15"/>
          <p:cNvSpPr txBox="1">
            <a:spLocks noChangeArrowheads="1"/>
          </p:cNvSpPr>
          <p:nvPr/>
        </p:nvSpPr>
        <p:spPr bwMode="auto">
          <a:xfrm>
            <a:off x="5494891" y="3200400"/>
            <a:ext cx="36215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dirty="0">
                <a:latin typeface="OldNewspaperTypes" panose="02000603060000020004" pitchFamily="2" charset="0"/>
              </a:rPr>
              <a:t>Yes, we will go </a:t>
            </a:r>
          </a:p>
          <a:p>
            <a:pPr eaLnBrk="1" hangingPunct="1"/>
            <a:r>
              <a:rPr lang="en-US" altLang="en-US" b="0" dirty="0">
                <a:latin typeface="OldNewspaperTypes" panose="02000603060000020004" pitchFamily="2" charset="0"/>
              </a:rPr>
              <a:t>out for lunch. 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  <p:sp>
        <p:nvSpPr>
          <p:cNvPr id="130059" name="Text Box 16"/>
          <p:cNvSpPr txBox="1">
            <a:spLocks noChangeArrowheads="1"/>
          </p:cNvSpPr>
          <p:nvPr/>
        </p:nvSpPr>
        <p:spPr bwMode="auto">
          <a:xfrm>
            <a:off x="838200" y="2430463"/>
            <a:ext cx="4191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30060" name="Text Box 19"/>
          <p:cNvSpPr txBox="1">
            <a:spLocks noChangeArrowheads="1"/>
          </p:cNvSpPr>
          <p:nvPr/>
        </p:nvSpPr>
        <p:spPr bwMode="auto">
          <a:xfrm>
            <a:off x="743803" y="1782763"/>
            <a:ext cx="54483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_____________________?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6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Let’s </a:t>
            </a:r>
            <a:r>
              <a:rPr lang="en-US" altLang="en-US" sz="66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Practice</a:t>
            </a:r>
            <a:endParaRPr lang="en-US" altLang="en-US" sz="6600" i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8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Resultado de imagen para dr brown y mar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3179928"/>
            <a:ext cx="5022850" cy="279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09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6E50B4C6-5589-4AA8-ACCE-0A2E7E662357}" type="slidenum">
              <a:rPr lang="en-US" altLang="en-US" sz="1400" b="0"/>
              <a:pPr algn="r"/>
              <a:t>41</a:t>
            </a:fld>
            <a:endParaRPr lang="en-US" altLang="en-US" sz="1400" b="0"/>
          </a:p>
        </p:txBody>
      </p:sp>
      <p:sp>
        <p:nvSpPr>
          <p:cNvPr id="132099" name="AutoShape 4"/>
          <p:cNvSpPr>
            <a:spLocks noChangeArrowheads="1"/>
          </p:cNvSpPr>
          <p:nvPr/>
        </p:nvSpPr>
        <p:spPr bwMode="auto">
          <a:xfrm>
            <a:off x="228600" y="1600200"/>
            <a:ext cx="6400800" cy="1143000"/>
          </a:xfrm>
          <a:prstGeom prst="wedgeRoundRectCallout">
            <a:avLst>
              <a:gd name="adj1" fmla="val -18528"/>
              <a:gd name="adj2" fmla="val 129274"/>
              <a:gd name="adj3" fmla="val 16667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2102" name="Text Box 5"/>
          <p:cNvSpPr txBox="1">
            <a:spLocks noChangeArrowheads="1"/>
          </p:cNvSpPr>
          <p:nvPr/>
        </p:nvSpPr>
        <p:spPr bwMode="auto">
          <a:xfrm>
            <a:off x="990600" y="1905000"/>
            <a:ext cx="3200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50246" name="Text Box 6"/>
          <p:cNvSpPr txBox="1">
            <a:spLocks noChangeArrowheads="1"/>
          </p:cNvSpPr>
          <p:nvPr/>
        </p:nvSpPr>
        <p:spPr bwMode="auto">
          <a:xfrm>
            <a:off x="261374" y="1752600"/>
            <a:ext cx="616380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What time will we go to lunch</a:t>
            </a:r>
            <a:endParaRPr lang="en-US" altLang="en-US" sz="3200" dirty="0">
              <a:latin typeface="OldNewspaperTypes" panose="02000603060000020004" pitchFamily="2" charset="0"/>
            </a:endParaRPr>
          </a:p>
        </p:txBody>
      </p:sp>
      <p:sp>
        <p:nvSpPr>
          <p:cNvPr id="132104" name="AutoShape 7"/>
          <p:cNvSpPr>
            <a:spLocks noChangeArrowheads="1"/>
          </p:cNvSpPr>
          <p:nvPr/>
        </p:nvSpPr>
        <p:spPr bwMode="auto">
          <a:xfrm>
            <a:off x="5562600" y="3124200"/>
            <a:ext cx="3352800" cy="1371600"/>
          </a:xfrm>
          <a:prstGeom prst="wedgeRoundRectCallout">
            <a:avLst>
              <a:gd name="adj1" fmla="val -76324"/>
              <a:gd name="adj2" fmla="val 7152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5676883" y="3200400"/>
            <a:ext cx="33718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dirty="0">
                <a:latin typeface="OldNewspaperTypes" panose="02000603060000020004" pitchFamily="2" charset="0"/>
              </a:rPr>
              <a:t>We will go to </a:t>
            </a:r>
          </a:p>
          <a:p>
            <a:pPr eaLnBrk="1" hangingPunct="1"/>
            <a:r>
              <a:rPr lang="en-US" altLang="en-US" b="0" dirty="0">
                <a:latin typeface="OldNewspaperTypes" panose="02000603060000020004" pitchFamily="2" charset="0"/>
              </a:rPr>
              <a:t> lunch at 1:30. 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  <p:sp>
        <p:nvSpPr>
          <p:cNvPr id="132106" name="Text Box 10"/>
          <p:cNvSpPr txBox="1">
            <a:spLocks noChangeArrowheads="1"/>
          </p:cNvSpPr>
          <p:nvPr/>
        </p:nvSpPr>
        <p:spPr bwMode="auto">
          <a:xfrm>
            <a:off x="838200" y="2430463"/>
            <a:ext cx="4191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32107" name="Text Box 13"/>
          <p:cNvSpPr txBox="1">
            <a:spLocks noChangeArrowheads="1"/>
          </p:cNvSpPr>
          <p:nvPr/>
        </p:nvSpPr>
        <p:spPr bwMode="auto">
          <a:xfrm>
            <a:off x="609600" y="1823162"/>
            <a:ext cx="6629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__________________________?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6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Let’s </a:t>
            </a:r>
            <a:r>
              <a:rPr lang="en-US" altLang="en-US" sz="66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Practice</a:t>
            </a:r>
            <a:endParaRPr lang="en-US" altLang="en-US" sz="6600" i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024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AADE2623-3EFF-4600-9B0D-3D2843E9384D}" type="slidenum">
              <a:rPr lang="en-US" altLang="en-US" sz="1400" b="0"/>
              <a:pPr algn="r"/>
              <a:t>42</a:t>
            </a:fld>
            <a:endParaRPr lang="en-US" altLang="en-US" sz="1400" b="0"/>
          </a:p>
        </p:txBody>
      </p:sp>
      <p:sp>
        <p:nvSpPr>
          <p:cNvPr id="513027" name="Text Box 3"/>
          <p:cNvSpPr txBox="1">
            <a:spLocks noChangeArrowheads="1"/>
          </p:cNvSpPr>
          <p:nvPr/>
        </p:nvSpPr>
        <p:spPr bwMode="auto">
          <a:xfrm>
            <a:off x="6324600" y="1738313"/>
            <a:ext cx="2648482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Are </a:t>
            </a:r>
            <a:r>
              <a:rPr lang="en-US" altLang="en-US" sz="3200" b="0" dirty="0">
                <a:latin typeface="OldNewspaperTypes" panose="02000603060000020004" pitchFamily="2" charset="0"/>
              </a:rPr>
              <a:t>you</a:t>
            </a:r>
          </a:p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going to</a:t>
            </a:r>
          </a:p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eat </a:t>
            </a:r>
            <a:r>
              <a:rPr lang="en-US" altLang="en-US" sz="3200" b="0" dirty="0">
                <a:latin typeface="OldNewspaperTypes" panose="02000603060000020004" pitchFamily="2" charset="0"/>
              </a:rPr>
              <a:t>pizza for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lunch?</a:t>
            </a:r>
          </a:p>
          <a:p>
            <a:pPr algn="l" eaLnBrk="1" hangingPunct="1"/>
            <a:endParaRPr lang="en-US" altLang="en-US" sz="3200" b="0" dirty="0">
              <a:latin typeface="OldNewspaperTypes" panose="02000603060000020004" pitchFamily="2" charset="0"/>
            </a:endParaRPr>
          </a:p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Is </a:t>
            </a:r>
            <a:r>
              <a:rPr lang="en-US" altLang="en-US" sz="3200" b="0" dirty="0">
                <a:latin typeface="OldNewspaperTypes" panose="02000603060000020004" pitchFamily="2" charset="0"/>
              </a:rPr>
              <a:t>he </a:t>
            </a:r>
            <a:r>
              <a:rPr lang="en-US" altLang="en-US" sz="3200" i="1" dirty="0">
                <a:latin typeface="OldNewspaperTypes" panose="02000603060000020004" pitchFamily="2" charset="0"/>
              </a:rPr>
              <a:t>going </a:t>
            </a:r>
          </a:p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to eat</a:t>
            </a:r>
            <a:r>
              <a:rPr lang="en-US" altLang="en-US" sz="3200" b="0" dirty="0">
                <a:latin typeface="OldNewspaperTypes" panose="02000603060000020004" pitchFamily="2" charset="0"/>
              </a:rPr>
              <a:t> soup?</a:t>
            </a:r>
          </a:p>
          <a:p>
            <a:pPr algn="l" eaLnBrk="1" hangingPunct="1"/>
            <a:endParaRPr lang="en-US" altLang="en-US" sz="3200" b="0" dirty="0">
              <a:latin typeface="OldNewspaperTypes" panose="02000603060000020004" pitchFamily="2" charset="0"/>
            </a:endParaRPr>
          </a:p>
        </p:txBody>
      </p:sp>
      <p:sp>
        <p:nvSpPr>
          <p:cNvPr id="513035" name="Text Box 11"/>
          <p:cNvSpPr txBox="1">
            <a:spLocks noChangeArrowheads="1"/>
          </p:cNvSpPr>
          <p:nvPr/>
        </p:nvSpPr>
        <p:spPr bwMode="auto">
          <a:xfrm>
            <a:off x="556411" y="2752725"/>
            <a:ext cx="23193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OldNewspaperTypes" panose="02000603060000020004" pitchFamily="2" charset="0"/>
              </a:rPr>
              <a:t>BE GOING TO</a:t>
            </a:r>
          </a:p>
        </p:txBody>
      </p:sp>
      <p:sp>
        <p:nvSpPr>
          <p:cNvPr id="513036" name="Text Box 12"/>
          <p:cNvSpPr txBox="1">
            <a:spLocks noChangeArrowheads="1"/>
          </p:cNvSpPr>
          <p:nvPr/>
        </p:nvSpPr>
        <p:spPr bwMode="auto">
          <a:xfrm>
            <a:off x="728826" y="1704718"/>
            <a:ext cx="2710999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I </a:t>
            </a:r>
            <a:r>
              <a:rPr lang="en-US" altLang="en-US" sz="3200" i="1" dirty="0">
                <a:latin typeface="OldNewspaperTypes" panose="02000603060000020004" pitchFamily="2" charset="0"/>
              </a:rPr>
              <a:t>am going </a:t>
            </a:r>
          </a:p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to eat </a:t>
            </a:r>
            <a:r>
              <a:rPr lang="en-US" altLang="en-US" sz="3200" b="0" dirty="0">
                <a:latin typeface="OldNewspaperTypes" panose="02000603060000020004" pitchFamily="2" charset="0"/>
              </a:rPr>
              <a:t>pizza 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for lunch.</a:t>
            </a:r>
          </a:p>
          <a:p>
            <a:pPr algn="l" eaLnBrk="1" hangingPunct="1"/>
            <a:endParaRPr lang="en-US" altLang="en-US" sz="3200" b="0" dirty="0"/>
          </a:p>
          <a:p>
            <a:pPr algn="l" eaLnBrk="1" hangingPunct="1"/>
            <a:endParaRPr lang="en-US" altLang="en-US" sz="3200" b="0" dirty="0"/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She </a:t>
            </a:r>
            <a:r>
              <a:rPr lang="en-US" altLang="en-US" sz="3200" i="1" dirty="0">
                <a:latin typeface="OldNewspaperTypes" panose="02000603060000020004" pitchFamily="2" charset="0"/>
              </a:rPr>
              <a:t>is going </a:t>
            </a:r>
          </a:p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to eat </a:t>
            </a:r>
            <a:r>
              <a:rPr lang="en-US" altLang="en-US" sz="3200" b="0" dirty="0">
                <a:latin typeface="OldNewspaperTypes" panose="02000603060000020004" pitchFamily="2" charset="0"/>
              </a:rPr>
              <a:t>soup 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for lunch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.</a:t>
            </a:r>
            <a:endParaRPr lang="en-US" altLang="en-US" sz="3200" b="0" dirty="0">
              <a:latin typeface="OldNewspaperTypes" panose="02000603060000020004" pitchFamily="2" charset="0"/>
            </a:endParaRPr>
          </a:p>
          <a:p>
            <a:pPr algn="l" eaLnBrk="1" hangingPunct="1"/>
            <a:endParaRPr lang="en-US" altLang="en-US" sz="3200" b="0" dirty="0">
              <a:latin typeface="OldNewspaperTypes" panose="02000603060000020004" pitchFamily="2" charset="0"/>
            </a:endParaRPr>
          </a:p>
          <a:p>
            <a:pPr algn="l" eaLnBrk="1" hangingPunct="1"/>
            <a:endParaRPr lang="en-US" altLang="en-US" sz="3200" b="0" dirty="0"/>
          </a:p>
        </p:txBody>
      </p:sp>
      <p:sp>
        <p:nvSpPr>
          <p:cNvPr id="513037" name="Text Box 13"/>
          <p:cNvSpPr txBox="1">
            <a:spLocks noChangeArrowheads="1"/>
          </p:cNvSpPr>
          <p:nvPr/>
        </p:nvSpPr>
        <p:spPr bwMode="auto">
          <a:xfrm>
            <a:off x="3505200" y="1738313"/>
            <a:ext cx="264085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I</a:t>
            </a:r>
            <a:r>
              <a:rPr lang="en-US" altLang="en-US" sz="3200" i="1" dirty="0">
                <a:latin typeface="OldNewspaperTypes" panose="02000603060000020004" pitchFamily="2" charset="0"/>
              </a:rPr>
              <a:t>’m</a:t>
            </a:r>
            <a:r>
              <a:rPr lang="en-US" altLang="en-US" sz="3200" b="0" dirty="0"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latin typeface="OldNewspaperTypes" panose="02000603060000020004" pitchFamily="2" charset="0"/>
              </a:rPr>
              <a:t>not </a:t>
            </a:r>
          </a:p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going to eat 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pizza for 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breakfast.</a:t>
            </a:r>
          </a:p>
          <a:p>
            <a:pPr algn="l" eaLnBrk="1" hangingPunct="1"/>
            <a:endParaRPr lang="en-US" altLang="en-US" sz="3200" b="0" dirty="0">
              <a:latin typeface="OldNewspaperTypes" panose="02000603060000020004" pitchFamily="2" charset="0"/>
            </a:endParaRP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They </a:t>
            </a:r>
            <a:r>
              <a:rPr lang="en-US" altLang="en-US" sz="3200" i="1" dirty="0">
                <a:latin typeface="OldNewspaperTypes" panose="02000603060000020004" pitchFamily="2" charset="0"/>
              </a:rPr>
              <a:t>aren’t</a:t>
            </a:r>
            <a:r>
              <a:rPr lang="en-US" altLang="en-US" sz="3200" b="0" dirty="0">
                <a:latin typeface="OldNewspaperTypes" panose="02000603060000020004" pitchFamily="2" charset="0"/>
              </a:rPr>
              <a:t> </a:t>
            </a:r>
          </a:p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going to </a:t>
            </a:r>
          </a:p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eat </a:t>
            </a:r>
            <a:r>
              <a:rPr lang="en-US" altLang="en-US" sz="3200" b="0" dirty="0">
                <a:latin typeface="OldNewspaperTypes" panose="02000603060000020004" pitchFamily="2" charset="0"/>
              </a:rPr>
              <a:t>pizza</a:t>
            </a:r>
            <a:r>
              <a:rPr lang="en-US" altLang="en-US" sz="3200" b="0" i="1" dirty="0">
                <a:latin typeface="OldNewspaperTypes" panose="02000603060000020004" pitchFamily="2" charset="0"/>
              </a:rPr>
              <a:t>.</a:t>
            </a:r>
            <a:endParaRPr lang="en-US" altLang="en-US" sz="3200" b="0" dirty="0">
              <a:latin typeface="OldNewspaperTypes" panose="02000603060000020004" pitchFamily="2" charset="0"/>
            </a:endParaRPr>
          </a:p>
          <a:p>
            <a:pPr algn="l" eaLnBrk="1" hangingPunct="1"/>
            <a:endParaRPr lang="en-US" altLang="en-US" sz="3200" b="0" dirty="0">
              <a:latin typeface="OldNewspaperTypes" panose="02000603060000020004" pitchFamily="2" charset="0"/>
            </a:endParaRPr>
          </a:p>
        </p:txBody>
      </p:sp>
      <p:sp>
        <p:nvSpPr>
          <p:cNvPr id="142343" name="Line 17"/>
          <p:cNvSpPr>
            <a:spLocks noChangeShapeType="1"/>
          </p:cNvSpPr>
          <p:nvPr/>
        </p:nv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2344" name="Text Box 18"/>
          <p:cNvSpPr txBox="1">
            <a:spLocks noChangeArrowheads="1"/>
          </p:cNvSpPr>
          <p:nvPr/>
        </p:nvSpPr>
        <p:spPr bwMode="auto">
          <a:xfrm>
            <a:off x="787400" y="1233488"/>
            <a:ext cx="25862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STATEMENT</a:t>
            </a:r>
          </a:p>
        </p:txBody>
      </p:sp>
      <p:sp>
        <p:nvSpPr>
          <p:cNvPr id="142345" name="Text Box 19"/>
          <p:cNvSpPr txBox="1">
            <a:spLocks noChangeArrowheads="1"/>
          </p:cNvSpPr>
          <p:nvPr/>
        </p:nvSpPr>
        <p:spPr bwMode="auto">
          <a:xfrm>
            <a:off x="3567113" y="1233488"/>
            <a:ext cx="22770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NEGATIVE</a:t>
            </a:r>
          </a:p>
        </p:txBody>
      </p:sp>
      <p:sp>
        <p:nvSpPr>
          <p:cNvPr id="142346" name="Text Box 20"/>
          <p:cNvSpPr txBox="1">
            <a:spLocks noChangeArrowheads="1"/>
          </p:cNvSpPr>
          <p:nvPr/>
        </p:nvSpPr>
        <p:spPr bwMode="auto">
          <a:xfrm>
            <a:off x="6342063" y="1233488"/>
            <a:ext cx="2115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QUESTION</a:t>
            </a:r>
          </a:p>
        </p:txBody>
      </p:sp>
      <p:sp>
        <p:nvSpPr>
          <p:cNvPr id="513045" name="Line 21"/>
          <p:cNvSpPr>
            <a:spLocks noChangeShapeType="1"/>
          </p:cNvSpPr>
          <p:nvPr/>
        </p:nvSpPr>
        <p:spPr bwMode="auto">
          <a:xfrm>
            <a:off x="700088" y="1219200"/>
            <a:ext cx="0" cy="525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42348" name="Line 22"/>
          <p:cNvSpPr>
            <a:spLocks noChangeShapeType="1"/>
          </p:cNvSpPr>
          <p:nvPr/>
        </p:nvSpPr>
        <p:spPr bwMode="auto">
          <a:xfrm>
            <a:off x="3352800" y="1219200"/>
            <a:ext cx="0" cy="525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42349" name="Line 23"/>
          <p:cNvSpPr>
            <a:spLocks noChangeShapeType="1"/>
          </p:cNvSpPr>
          <p:nvPr/>
        </p:nvSpPr>
        <p:spPr bwMode="auto">
          <a:xfrm>
            <a:off x="6096000" y="1219200"/>
            <a:ext cx="0" cy="525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42350" name="Rectangle 24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2351" name="Text Box 25"/>
          <p:cNvSpPr txBox="1">
            <a:spLocks noChangeArrowheads="1"/>
          </p:cNvSpPr>
          <p:nvPr/>
        </p:nvSpPr>
        <p:spPr bwMode="auto">
          <a:xfrm>
            <a:off x="985044" y="143049"/>
            <a:ext cx="71437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fornia" pitchFamily="2" charset="0"/>
              </a:rPr>
              <a:t>FUTURE</a:t>
            </a:r>
            <a:endParaRPr lang="en-US" altLang="en-US" sz="6600" i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2000" fill="hold"/>
                                        <p:tgtEl>
                                          <p:spTgt spid="513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46821E-7 L -0.12934 3.46821E-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13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13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27" grpId="0"/>
      <p:bldP spid="513035" grpId="0"/>
      <p:bldP spid="513035" grpId="1"/>
      <p:bldP spid="513036" grpId="0"/>
      <p:bldP spid="513037" grpId="0"/>
      <p:bldP spid="51304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E1E051A5-CCA3-4E71-A977-7118623E54D1}" type="slidenum">
              <a:rPr lang="en-US" altLang="en-US" sz="1400" b="0"/>
              <a:pPr algn="r"/>
              <a:t>43</a:t>
            </a:fld>
            <a:endParaRPr lang="en-US" altLang="en-US" sz="1400" b="0"/>
          </a:p>
        </p:txBody>
      </p:sp>
      <p:sp>
        <p:nvSpPr>
          <p:cNvPr id="144387" name="Text Box 20"/>
          <p:cNvSpPr txBox="1">
            <a:spLocks noChangeArrowheads="1"/>
          </p:cNvSpPr>
          <p:nvPr/>
        </p:nvSpPr>
        <p:spPr bwMode="auto">
          <a:xfrm>
            <a:off x="3571875" y="1233488"/>
            <a:ext cx="22770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NEGATIVE</a:t>
            </a:r>
          </a:p>
        </p:txBody>
      </p:sp>
      <p:sp>
        <p:nvSpPr>
          <p:cNvPr id="144388" name="Text Box 21"/>
          <p:cNvSpPr txBox="1">
            <a:spLocks noChangeArrowheads="1"/>
          </p:cNvSpPr>
          <p:nvPr/>
        </p:nvSpPr>
        <p:spPr bwMode="auto">
          <a:xfrm>
            <a:off x="6494463" y="1233488"/>
            <a:ext cx="2115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QUESTION</a:t>
            </a:r>
          </a:p>
        </p:txBody>
      </p:sp>
      <p:sp>
        <p:nvSpPr>
          <p:cNvPr id="514053" name="Text Box 5"/>
          <p:cNvSpPr txBox="1">
            <a:spLocks noChangeArrowheads="1"/>
          </p:cNvSpPr>
          <p:nvPr/>
        </p:nvSpPr>
        <p:spPr bwMode="auto">
          <a:xfrm>
            <a:off x="725488" y="1752600"/>
            <a:ext cx="255111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They </a:t>
            </a:r>
            <a:r>
              <a:rPr lang="en-US" altLang="en-US" sz="3200" i="1" dirty="0">
                <a:latin typeface="OldNewspaperTypes" panose="02000603060000020004" pitchFamily="2" charset="0"/>
              </a:rPr>
              <a:t>will </a:t>
            </a:r>
          </a:p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eat </a:t>
            </a:r>
            <a:r>
              <a:rPr lang="en-US" altLang="en-US" sz="3200" b="0" dirty="0">
                <a:latin typeface="OldNewspaperTypes" panose="02000603060000020004" pitchFamily="2" charset="0"/>
              </a:rPr>
              <a:t>tacos 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for dinner. </a:t>
            </a:r>
          </a:p>
          <a:p>
            <a:pPr algn="l" eaLnBrk="1" hangingPunct="1"/>
            <a:endParaRPr lang="en-US" altLang="en-US" sz="3200" b="0" dirty="0">
              <a:latin typeface="OldNewspaperTypes" panose="02000603060000020004" pitchFamily="2" charset="0"/>
            </a:endParaRPr>
          </a:p>
          <a:p>
            <a:pPr algn="l" eaLnBrk="1" hangingPunct="1"/>
            <a:endParaRPr lang="en-US" altLang="en-US" sz="3200" b="0" dirty="0">
              <a:latin typeface="OldNewspaperTypes" panose="02000603060000020004" pitchFamily="2" charset="0"/>
            </a:endParaRPr>
          </a:p>
        </p:txBody>
      </p:sp>
      <p:sp>
        <p:nvSpPr>
          <p:cNvPr id="514054" name="Text Box 6"/>
          <p:cNvSpPr txBox="1">
            <a:spLocks noChangeArrowheads="1"/>
          </p:cNvSpPr>
          <p:nvPr/>
        </p:nvSpPr>
        <p:spPr bwMode="auto">
          <a:xfrm>
            <a:off x="3581400" y="1738313"/>
            <a:ext cx="222407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She </a:t>
            </a:r>
            <a:r>
              <a:rPr lang="en-US" altLang="en-US" sz="3200" i="1" dirty="0">
                <a:latin typeface="OldNewspaperTypes" panose="02000603060000020004" pitchFamily="2" charset="0"/>
              </a:rPr>
              <a:t>won’t</a:t>
            </a:r>
          </a:p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eat</a:t>
            </a:r>
            <a:r>
              <a:rPr lang="en-US" altLang="en-US" sz="3200" b="0" dirty="0">
                <a:latin typeface="OldNewspaperTypes" panose="02000603060000020004" pitchFamily="2" charset="0"/>
              </a:rPr>
              <a:t> tacos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for dinner.</a:t>
            </a:r>
          </a:p>
          <a:p>
            <a:pPr algn="l" eaLnBrk="1" hangingPunct="1"/>
            <a:endParaRPr lang="en-US" altLang="en-US" sz="3200" b="0" dirty="0">
              <a:latin typeface="OldNewspaperTypes" panose="02000603060000020004" pitchFamily="2" charset="0"/>
            </a:endParaRPr>
          </a:p>
          <a:p>
            <a:pPr algn="l" eaLnBrk="1" hangingPunct="1"/>
            <a:endParaRPr lang="en-US" altLang="en-US" sz="3200" b="0" dirty="0">
              <a:latin typeface="OldNewspaperTypes" panose="02000603060000020004" pitchFamily="2" charset="0"/>
            </a:endParaRPr>
          </a:p>
        </p:txBody>
      </p:sp>
      <p:sp>
        <p:nvSpPr>
          <p:cNvPr id="514055" name="Text Box 7"/>
          <p:cNvSpPr txBox="1">
            <a:spLocks noChangeArrowheads="1"/>
          </p:cNvSpPr>
          <p:nvPr/>
        </p:nvSpPr>
        <p:spPr bwMode="auto">
          <a:xfrm>
            <a:off x="6477000" y="1738313"/>
            <a:ext cx="249613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Will</a:t>
            </a:r>
            <a:r>
              <a:rPr lang="en-US" altLang="en-US" sz="3200" b="0" dirty="0">
                <a:latin typeface="OldNewspaperTypes" panose="02000603060000020004" pitchFamily="2" charset="0"/>
              </a:rPr>
              <a:t> he </a:t>
            </a:r>
            <a:r>
              <a:rPr lang="en-US" altLang="en-US" sz="3200" i="1" dirty="0">
                <a:latin typeface="OldNewspaperTypes" panose="02000603060000020004" pitchFamily="2" charset="0"/>
              </a:rPr>
              <a:t>eat</a:t>
            </a:r>
            <a:r>
              <a:rPr lang="en-US" altLang="en-US" sz="3200" b="0" dirty="0">
                <a:latin typeface="OldNewspaperTypes" panose="02000603060000020004" pitchFamily="2" charset="0"/>
              </a:rPr>
              <a:t> 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tacos for </a:t>
            </a:r>
          </a:p>
          <a:p>
            <a:pPr algn="l" eaLnBrk="1" hangingPunct="1"/>
            <a:r>
              <a:rPr lang="en-US" altLang="en-US" sz="3200" b="0" dirty="0">
                <a:latin typeface="OldNewspaperTypes" panose="02000603060000020004" pitchFamily="2" charset="0"/>
              </a:rPr>
              <a:t>dinner?</a:t>
            </a:r>
          </a:p>
          <a:p>
            <a:pPr algn="l" eaLnBrk="1" hangingPunct="1"/>
            <a:endParaRPr lang="en-US" altLang="en-US" sz="3200" b="0" dirty="0"/>
          </a:p>
        </p:txBody>
      </p:sp>
      <p:sp>
        <p:nvSpPr>
          <p:cNvPr id="514061" name="Text Box 13"/>
          <p:cNvSpPr txBox="1">
            <a:spLocks noChangeArrowheads="1"/>
          </p:cNvSpPr>
          <p:nvPr/>
        </p:nvSpPr>
        <p:spPr bwMode="auto">
          <a:xfrm>
            <a:off x="764937" y="1981200"/>
            <a:ext cx="1073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OldNewspaperTypes" panose="02000603060000020004" pitchFamily="2" charset="0"/>
              </a:rPr>
              <a:t>WILL</a:t>
            </a:r>
          </a:p>
        </p:txBody>
      </p:sp>
      <p:sp>
        <p:nvSpPr>
          <p:cNvPr id="144394" name="Text Box 15"/>
          <p:cNvSpPr txBox="1">
            <a:spLocks noChangeArrowheads="1"/>
          </p:cNvSpPr>
          <p:nvPr/>
        </p:nvSpPr>
        <p:spPr bwMode="auto">
          <a:xfrm>
            <a:off x="558800" y="1233488"/>
            <a:ext cx="25862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800" b="0" dirty="0">
                <a:latin typeface="OldNewspaperTypes" panose="02000603060000020004" pitchFamily="2" charset="0"/>
              </a:rPr>
              <a:t>STATEMENT</a:t>
            </a:r>
          </a:p>
        </p:txBody>
      </p:sp>
      <p:sp>
        <p:nvSpPr>
          <p:cNvPr id="144395" name="Line 18"/>
          <p:cNvSpPr>
            <a:spLocks noChangeShapeType="1"/>
          </p:cNvSpPr>
          <p:nvPr/>
        </p:nv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4396" name="Line 22"/>
          <p:cNvSpPr>
            <a:spLocks noChangeShapeType="1"/>
          </p:cNvSpPr>
          <p:nvPr/>
        </p:nvSpPr>
        <p:spPr bwMode="auto">
          <a:xfrm>
            <a:off x="228600" y="33528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4397" name="Line 23"/>
          <p:cNvSpPr>
            <a:spLocks noChangeShapeType="1"/>
          </p:cNvSpPr>
          <p:nvPr/>
        </p:nvSpPr>
        <p:spPr bwMode="auto">
          <a:xfrm>
            <a:off x="2971800" y="1219200"/>
            <a:ext cx="0" cy="213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44398" name="Line 24"/>
          <p:cNvSpPr>
            <a:spLocks noChangeShapeType="1"/>
          </p:cNvSpPr>
          <p:nvPr/>
        </p:nvSpPr>
        <p:spPr bwMode="auto">
          <a:xfrm>
            <a:off x="6073775" y="1219200"/>
            <a:ext cx="22225" cy="213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44399" name="Rectangle 25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074" name="Line 26"/>
          <p:cNvSpPr>
            <a:spLocks noChangeShapeType="1"/>
          </p:cNvSpPr>
          <p:nvPr/>
        </p:nvSpPr>
        <p:spPr bwMode="auto">
          <a:xfrm>
            <a:off x="595313" y="1219200"/>
            <a:ext cx="0" cy="213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985044" y="143049"/>
            <a:ext cx="71437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66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fornia" pitchFamily="2" charset="0"/>
              </a:rPr>
              <a:t>FUTURE</a:t>
            </a:r>
            <a:endParaRPr lang="en-US" altLang="en-US" sz="6600" i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alifornia" pitchFamily="2" charset="0"/>
            </a:endParaRPr>
          </a:p>
        </p:txBody>
      </p:sp>
      <p:pic>
        <p:nvPicPr>
          <p:cNvPr id="12290" name="Picture 2" descr="Resultado de imagen para vegan tac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34" y="3414348"/>
            <a:ext cx="6276956" cy="30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2000" fill="hold"/>
                                        <p:tgtEl>
                                          <p:spTgt spid="5140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9017E-7 L -0.09236 2.89017E-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14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4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3" grpId="0"/>
      <p:bldP spid="514054" grpId="0"/>
      <p:bldP spid="514055" grpId="0"/>
      <p:bldP spid="514061" grpId="0"/>
      <p:bldP spid="514061" grpId="1"/>
      <p:bldP spid="514074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11646</TotalTime>
  <Words>1330</Words>
  <Application>Microsoft Office PowerPoint</Application>
  <PresentationFormat>Presentación en pantalla (4:3)</PresentationFormat>
  <Paragraphs>419</Paragraphs>
  <Slides>43</Slides>
  <Notes>42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50" baseType="lpstr">
      <vt:lpstr>Batang</vt:lpstr>
      <vt:lpstr>Arial</vt:lpstr>
      <vt:lpstr>Calibri</vt:lpstr>
      <vt:lpstr>Calibri Light</vt:lpstr>
      <vt:lpstr>California</vt:lpstr>
      <vt:lpstr>OldNewspaperTypes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10</dc:title>
  <dc:creator>Laurette Simmons</dc:creator>
  <cp:lastModifiedBy>Pardof</cp:lastModifiedBy>
  <cp:revision>290</cp:revision>
  <dcterms:created xsi:type="dcterms:W3CDTF">2006-05-06T11:54:18Z</dcterms:created>
  <dcterms:modified xsi:type="dcterms:W3CDTF">2017-04-11T17:03:29Z</dcterms:modified>
</cp:coreProperties>
</file>