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36"/>
  </p:notesMasterIdLst>
  <p:sldIdLst>
    <p:sldId id="576" r:id="rId2"/>
    <p:sldId id="550" r:id="rId3"/>
    <p:sldId id="267" r:id="rId4"/>
    <p:sldId id="462" r:id="rId5"/>
    <p:sldId id="463" r:id="rId6"/>
    <p:sldId id="466" r:id="rId7"/>
    <p:sldId id="465" r:id="rId8"/>
    <p:sldId id="551" r:id="rId9"/>
    <p:sldId id="510" r:id="rId10"/>
    <p:sldId id="511" r:id="rId11"/>
    <p:sldId id="512" r:id="rId12"/>
    <p:sldId id="540" r:id="rId13"/>
    <p:sldId id="472" r:id="rId14"/>
    <p:sldId id="561" r:id="rId15"/>
    <p:sldId id="474" r:id="rId16"/>
    <p:sldId id="475" r:id="rId17"/>
    <p:sldId id="477" r:id="rId18"/>
    <p:sldId id="478" r:id="rId19"/>
    <p:sldId id="480" r:id="rId20"/>
    <p:sldId id="481" r:id="rId21"/>
    <p:sldId id="482" r:id="rId22"/>
    <p:sldId id="552" r:id="rId23"/>
    <p:sldId id="296" r:id="rId24"/>
    <p:sldId id="553" r:id="rId25"/>
    <p:sldId id="490" r:id="rId26"/>
    <p:sldId id="567" r:id="rId27"/>
    <p:sldId id="453" r:id="rId28"/>
    <p:sldId id="563" r:id="rId29"/>
    <p:sldId id="560" r:id="rId30"/>
    <p:sldId id="573" r:id="rId31"/>
    <p:sldId id="417" r:id="rId32"/>
    <p:sldId id="548" r:id="rId33"/>
    <p:sldId id="524" r:id="rId34"/>
    <p:sldId id="549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FF33"/>
    <a:srgbClr val="FF0000"/>
    <a:srgbClr val="800080"/>
    <a:srgbClr val="009999"/>
    <a:srgbClr val="CC9900"/>
    <a:srgbClr val="FF3399"/>
    <a:srgbClr val="C73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15" autoAdjust="0"/>
    <p:restoredTop sz="96943" autoAdjust="0"/>
  </p:normalViewPr>
  <p:slideViewPr>
    <p:cSldViewPr>
      <p:cViewPr varScale="1">
        <p:scale>
          <a:sx n="70" d="100"/>
          <a:sy n="70" d="100"/>
        </p:scale>
        <p:origin x="65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8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8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8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AFDDA60-A71E-48C5-B496-465FE5A3C0FA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196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0193E8-6B2A-4442-8CC0-0FBAC53DB557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32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D02205-6B52-498F-9919-4AAA487BAD8C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1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B42C6A-AA2B-4949-AB47-355E99D3A1BF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20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3DAFCF-E457-430C-8A78-4958EC488D4B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2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A48308-1C15-474D-869B-47BEC872D163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04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C6CDA8-9B36-41A9-AF87-46964B7B51B0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506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F2402D-F0DD-45DD-96C1-9AED2A179641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07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2F0F84-9F66-44F2-A4C0-CCE31AE4AF51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285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FE8187-AA44-4273-A2C3-D86DCCB7535A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107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EAABD8-00EA-4AFB-ABF0-BD24B3AB706E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174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9BB19E-1C6E-4286-987C-06AB249C9F2E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94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BEA23B-6278-4DAF-86ED-8C6E051B71D0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49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54E96F-1D7A-4742-A9AF-76E9A2FFED40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51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D984C5-686C-44FE-A60B-B4CB9A8E386A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122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2BDC12-9817-4DEC-BB1F-6B01A6CE0C99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18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DA99C6-1384-40B0-83D3-EEEC17179398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755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415B9D-7A68-441D-958E-0CC7C1B3DFC0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41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D8A0BB-ED12-44AC-BE08-9EB825191A67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464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413C10-28F5-49B0-98AE-E215614CD356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011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0FE7B0-3B08-4225-B0A7-9F223FD192C1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743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9F2DC4-37EA-4BE1-AE25-AD5378756186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990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1C4DA5-C436-4567-B22C-40F771172F9C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5392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7E180F-FA10-489E-8B64-C08BFFB83170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9118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136748-2BE3-49B8-8237-360A73252233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919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83A9A2-70D5-47FE-8223-D794ED5BCC12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29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B4D360-B510-4770-911E-8C1A9695FB67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640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FD5804-2433-4783-AB1B-58F5B178BA05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844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B91CCB-7300-4EC4-A9E1-DC24E330333E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3963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C94BAD-6CA5-4C27-B750-587D4914C88A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772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1162A4-621E-4825-B830-35822887722E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625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AB92076-7316-4B15-994E-71C0D7801974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92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C817A9-C5C5-4E70-ABF7-8BDFF2547C43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97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1C3072-BF89-46D0-BFAA-05649900EC7F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6385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1C8C00-99AB-4B50-BF69-ABA21197FF9A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7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9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8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2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5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7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5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9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9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6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04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4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 rot="20484698">
            <a:off x="-407117" y="774388"/>
            <a:ext cx="79344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9600" dirty="0" smtClean="0">
                <a:latin typeface="California" pitchFamily="2" charset="0"/>
              </a:rPr>
              <a:t>Present Continuous </a:t>
            </a:r>
            <a:endParaRPr lang="es-ES" sz="9600" dirty="0">
              <a:latin typeface="California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311063"/>
            <a:ext cx="4762500" cy="3390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27EFE2-72AD-43C0-8938-1B32F0CC0A4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 rot="20934214">
            <a:off x="152400" y="2209800"/>
            <a:ext cx="5248488" cy="132343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I am working in the </a:t>
            </a:r>
          </a:p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library right now.</a:t>
            </a:r>
          </a:p>
        </p:txBody>
      </p:sp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1038224" y="304800"/>
            <a:ext cx="7720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4-1  </a:t>
            </a:r>
            <a:r>
              <a:rPr lang="en-US" altLang="en-US" sz="2400" i="1" dirty="0">
                <a:latin typeface="OldNewspaperTypes" panose="02000603060000020004" pitchFamily="2" charset="0"/>
              </a:rPr>
              <a:t>BE</a:t>
            </a:r>
            <a:r>
              <a:rPr lang="en-US" altLang="en-US" sz="2400" dirty="0">
                <a:latin typeface="OldNewspaperTypes" panose="02000603060000020004" pitchFamily="2" charset="0"/>
              </a:rPr>
              <a:t> + -</a:t>
            </a:r>
            <a:r>
              <a:rPr lang="en-US" altLang="en-US" sz="2400" i="1" dirty="0">
                <a:latin typeface="OldNewspaperTypes" panose="02000603060000020004" pitchFamily="2" charset="0"/>
              </a:rPr>
              <a:t>ING</a:t>
            </a:r>
            <a:r>
              <a:rPr lang="en-US" altLang="en-US" sz="2400" dirty="0">
                <a:latin typeface="OldNewspaperTypes" panose="02000603060000020004" pitchFamily="2" charset="0"/>
              </a:rPr>
              <a:t>: THE PRESENT 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CONTINUOUS</a:t>
            </a:r>
            <a:endParaRPr lang="en-US" altLang="en-US" sz="2400" i="1" dirty="0">
              <a:latin typeface="OldNewspaperTypes" panose="02000603060000020004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600200"/>
            <a:ext cx="3447143" cy="4524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EF1B9C-FA9E-4421-9F20-9C61696B1B7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7496" name="AutoShape 88"/>
          <p:cNvSpPr>
            <a:spLocks noChangeArrowheads="1"/>
          </p:cNvSpPr>
          <p:nvPr/>
        </p:nvSpPr>
        <p:spPr bwMode="auto">
          <a:xfrm>
            <a:off x="609600" y="5105400"/>
            <a:ext cx="8229600" cy="990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        </a:t>
            </a:r>
            <a:endParaRPr lang="en-US" altLang="en-US" b="1" i="1"/>
          </a:p>
        </p:txBody>
      </p:sp>
      <p:sp>
        <p:nvSpPr>
          <p:cNvPr id="17470" name="Rectangle 62"/>
          <p:cNvSpPr>
            <a:spLocks noChangeArrowheads="1"/>
          </p:cNvSpPr>
          <p:nvPr/>
        </p:nvSpPr>
        <p:spPr bwMode="auto">
          <a:xfrm>
            <a:off x="6705600" y="3048000"/>
            <a:ext cx="1828800" cy="457200"/>
          </a:xfrm>
          <a:prstGeom prst="rect">
            <a:avLst/>
          </a:prstGeom>
          <a:solidFill>
            <a:srgbClr val="FF000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69" name="Rectangle 61"/>
          <p:cNvSpPr>
            <a:spLocks noChangeArrowheads="1"/>
          </p:cNvSpPr>
          <p:nvPr/>
        </p:nvSpPr>
        <p:spPr bwMode="auto">
          <a:xfrm>
            <a:off x="6705600" y="1905000"/>
            <a:ext cx="1828800" cy="457200"/>
          </a:xfrm>
          <a:prstGeom prst="rect">
            <a:avLst/>
          </a:prstGeom>
          <a:solidFill>
            <a:srgbClr val="FF000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71" name="Rectangle 63"/>
          <p:cNvSpPr>
            <a:spLocks noChangeArrowheads="1"/>
          </p:cNvSpPr>
          <p:nvPr/>
        </p:nvSpPr>
        <p:spPr bwMode="auto">
          <a:xfrm>
            <a:off x="6629400" y="4114800"/>
            <a:ext cx="1905000" cy="457200"/>
          </a:xfrm>
          <a:prstGeom prst="rect">
            <a:avLst/>
          </a:prstGeom>
          <a:solidFill>
            <a:srgbClr val="FF000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54" name="Text Box 46"/>
          <p:cNvSpPr txBox="1">
            <a:spLocks noChangeArrowheads="1"/>
          </p:cNvSpPr>
          <p:nvPr/>
        </p:nvSpPr>
        <p:spPr bwMode="auto">
          <a:xfrm>
            <a:off x="304800" y="2971800"/>
            <a:ext cx="81284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(b)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Lily </a:t>
            </a:r>
            <a:r>
              <a:rPr lang="en-US" altLang="en-US" sz="2800" b="1" dirty="0"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2800" b="1" i="1" dirty="0">
                <a:latin typeface="OldNewspaperTypes" panose="02000603060000020004" pitchFamily="2" charset="0"/>
              </a:rPr>
              <a:t> 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working</a:t>
            </a:r>
            <a:r>
              <a:rPr lang="en-US" altLang="en-US" sz="2800" b="1" dirty="0"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in the library right now.</a:t>
            </a:r>
          </a:p>
        </p:txBody>
      </p:sp>
      <p:sp>
        <p:nvSpPr>
          <p:cNvPr id="11272" name="Text Box 24"/>
          <p:cNvSpPr txBox="1">
            <a:spLocks noChangeArrowheads="1"/>
          </p:cNvSpPr>
          <p:nvPr/>
        </p:nvSpPr>
        <p:spPr bwMode="auto">
          <a:xfrm>
            <a:off x="381000" y="1828800"/>
            <a:ext cx="8073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(a)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I</a:t>
            </a:r>
            <a:r>
              <a:rPr lang="en-US" altLang="en-US" sz="2800" b="1" dirty="0">
                <a:latin typeface="OldNewspaperTypes" panose="02000603060000020004" pitchFamily="2" charset="0"/>
              </a:rPr>
              <a:t>       </a:t>
            </a:r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2800" b="1" i="1" dirty="0"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working</a:t>
            </a:r>
            <a:r>
              <a:rPr lang="en-US" altLang="en-US" sz="2800" b="1" dirty="0"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in the library right now.</a:t>
            </a:r>
          </a:p>
        </p:txBody>
      </p:sp>
      <p:sp>
        <p:nvSpPr>
          <p:cNvPr id="17456" name="Text Box 48"/>
          <p:cNvSpPr txBox="1">
            <a:spLocks noChangeArrowheads="1"/>
          </p:cNvSpPr>
          <p:nvPr/>
        </p:nvSpPr>
        <p:spPr bwMode="auto">
          <a:xfrm>
            <a:off x="381000" y="4038600"/>
            <a:ext cx="77735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(c)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You</a:t>
            </a:r>
            <a:r>
              <a:rPr lang="en-US" altLang="en-US" sz="2800" b="1" dirty="0"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2800" b="1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working</a:t>
            </a:r>
            <a:r>
              <a:rPr lang="en-US" altLang="en-US" sz="2800" b="1" dirty="0"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in the library right now.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1447800" y="1371600"/>
            <a:ext cx="33500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i="1" dirty="0">
                <a:solidFill>
                  <a:schemeClr val="hlink"/>
                </a:solidFill>
                <a:latin typeface="OldNewspaperTypes" panose="02000603060000020004" pitchFamily="2" charset="0"/>
              </a:rPr>
              <a:t>     </a:t>
            </a:r>
            <a:r>
              <a:rPr lang="en-US" altLang="en-US" sz="3200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dirty="0">
                <a:solidFill>
                  <a:srgbClr val="FF0066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sz="3200" dirty="0">
                <a:latin typeface="OldNewspaperTypes" panose="02000603060000020004" pitchFamily="2" charset="0"/>
              </a:rPr>
              <a:t>+</a:t>
            </a:r>
            <a:r>
              <a:rPr lang="en-US" altLang="en-US" sz="3200" dirty="0">
                <a:solidFill>
                  <a:srgbClr val="FF0066"/>
                </a:solidFill>
                <a:latin typeface="OldNewspaperTypes" panose="02000603060000020004" pitchFamily="2" charset="0"/>
              </a:rPr>
              <a:t>    -</a:t>
            </a:r>
            <a:r>
              <a:rPr lang="en-US" altLang="en-US" sz="3200" i="1" dirty="0" err="1">
                <a:solidFill>
                  <a:srgbClr val="FF0066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200" i="1" dirty="0">
              <a:solidFill>
                <a:srgbClr val="FF0066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7455" name="Text Box 47"/>
          <p:cNvSpPr txBox="1">
            <a:spLocks noChangeArrowheads="1"/>
          </p:cNvSpPr>
          <p:nvPr/>
        </p:nvSpPr>
        <p:spPr bwMode="auto">
          <a:xfrm>
            <a:off x="2057400" y="2514600"/>
            <a:ext cx="31129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dirty="0">
                <a:solidFill>
                  <a:srgbClr val="FF0066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3200" dirty="0">
                <a:latin typeface="OldNewspaperTypes" panose="02000603060000020004" pitchFamily="2" charset="0"/>
              </a:rPr>
              <a:t>+</a:t>
            </a:r>
            <a:r>
              <a:rPr lang="en-US" altLang="en-US" sz="3200" dirty="0">
                <a:solidFill>
                  <a:srgbClr val="FF0066"/>
                </a:solidFill>
                <a:latin typeface="OldNewspaperTypes" panose="02000603060000020004" pitchFamily="2" charset="0"/>
              </a:rPr>
              <a:t>     </a:t>
            </a:r>
            <a:r>
              <a:rPr lang="en-US" altLang="en-US" sz="3200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i="1" dirty="0" err="1">
                <a:solidFill>
                  <a:srgbClr val="FF0066"/>
                </a:solidFill>
                <a:latin typeface="OldNewspaperTypes" panose="02000603060000020004" pitchFamily="2" charset="0"/>
              </a:rPr>
              <a:t>ing</a:t>
            </a:r>
            <a:r>
              <a:rPr lang="en-US" altLang="en-US" sz="2800" b="1" dirty="0">
                <a:solidFill>
                  <a:srgbClr val="FF0066"/>
                </a:solidFill>
                <a:latin typeface="OldNewspaperTypes" panose="02000603060000020004" pitchFamily="2" charset="0"/>
              </a:rPr>
              <a:t>   </a:t>
            </a:r>
          </a:p>
        </p:txBody>
      </p:sp>
      <p:sp>
        <p:nvSpPr>
          <p:cNvPr id="17457" name="Text Box 49"/>
          <p:cNvSpPr txBox="1">
            <a:spLocks noChangeArrowheads="1"/>
          </p:cNvSpPr>
          <p:nvPr/>
        </p:nvSpPr>
        <p:spPr bwMode="auto">
          <a:xfrm>
            <a:off x="1981200" y="3657600"/>
            <a:ext cx="27585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dirty="0">
                <a:solidFill>
                  <a:srgbClr val="FF0066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3200" dirty="0">
                <a:latin typeface="OldNewspaperTypes" panose="02000603060000020004" pitchFamily="2" charset="0"/>
              </a:rPr>
              <a:t>+</a:t>
            </a:r>
            <a:r>
              <a:rPr lang="en-US" altLang="en-US" sz="3200" dirty="0">
                <a:solidFill>
                  <a:srgbClr val="FF0066"/>
                </a:solidFill>
                <a:latin typeface="OldNewspaperTypes" panose="02000603060000020004" pitchFamily="2" charset="0"/>
              </a:rPr>
              <a:t>     </a:t>
            </a:r>
            <a:r>
              <a:rPr lang="en-US" altLang="en-US" sz="3200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i="1" dirty="0" err="1">
                <a:solidFill>
                  <a:srgbClr val="FF0066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200" i="1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7464" name="Text Box 56"/>
          <p:cNvSpPr txBox="1">
            <a:spLocks noChangeArrowheads="1"/>
          </p:cNvSpPr>
          <p:nvPr/>
        </p:nvSpPr>
        <p:spPr bwMode="auto">
          <a:xfrm>
            <a:off x="6096000" y="5105400"/>
            <a:ext cx="1981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Action is</a:t>
            </a:r>
          </a:p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right now.</a:t>
            </a:r>
          </a:p>
        </p:txBody>
      </p:sp>
      <p:sp>
        <p:nvSpPr>
          <p:cNvPr id="17475" name="Rectangle 67"/>
          <p:cNvSpPr>
            <a:spLocks noChangeArrowheads="1"/>
          </p:cNvSpPr>
          <p:nvPr/>
        </p:nvSpPr>
        <p:spPr bwMode="auto">
          <a:xfrm>
            <a:off x="4081463" y="5257800"/>
            <a:ext cx="50625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28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continuous</a:t>
            </a:r>
            <a:r>
              <a:rPr lang="en-US" altLang="en-US" sz="28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tense</a:t>
            </a:r>
          </a:p>
        </p:txBody>
      </p:sp>
      <p:sp>
        <p:nvSpPr>
          <p:cNvPr id="17476" name="Text Box 68"/>
          <p:cNvSpPr txBox="1">
            <a:spLocks noChangeArrowheads="1"/>
          </p:cNvSpPr>
          <p:nvPr/>
        </p:nvSpPr>
        <p:spPr bwMode="auto">
          <a:xfrm>
            <a:off x="457200" y="5257800"/>
            <a:ext cx="3429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, </a:t>
            </a:r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, </a:t>
            </a:r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+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FF3399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2800" b="1" i="1" dirty="0" err="1">
                <a:solidFill>
                  <a:srgbClr val="FF0066"/>
                </a:solidFill>
                <a:latin typeface="OldNewspaperTypes" panose="02000603060000020004" pitchFamily="2" charset="0"/>
              </a:rPr>
              <a:t>ing</a:t>
            </a:r>
            <a:endParaRPr lang="en-US" altLang="en-US" sz="2800" b="1" i="1" dirty="0">
              <a:solidFill>
                <a:srgbClr val="FF0066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1280" name="Text Box 77"/>
          <p:cNvSpPr txBox="1">
            <a:spLocks noChangeArrowheads="1"/>
          </p:cNvSpPr>
          <p:nvPr/>
        </p:nvSpPr>
        <p:spPr bwMode="auto">
          <a:xfrm>
            <a:off x="1038224" y="304800"/>
            <a:ext cx="7585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4-1  </a:t>
            </a:r>
            <a:r>
              <a:rPr lang="en-US" altLang="en-US" sz="2400" i="1" dirty="0">
                <a:latin typeface="OldNewspaperTypes" panose="02000603060000020004" pitchFamily="2" charset="0"/>
              </a:rPr>
              <a:t>BE</a:t>
            </a:r>
            <a:r>
              <a:rPr lang="en-US" altLang="en-US" sz="2400" dirty="0">
                <a:latin typeface="OldNewspaperTypes" panose="02000603060000020004" pitchFamily="2" charset="0"/>
              </a:rPr>
              <a:t> + -</a:t>
            </a:r>
            <a:r>
              <a:rPr lang="en-US" altLang="en-US" sz="2400" i="1" dirty="0">
                <a:latin typeface="OldNewspaperTypes" panose="02000603060000020004" pitchFamily="2" charset="0"/>
              </a:rPr>
              <a:t>ING</a:t>
            </a:r>
            <a:r>
              <a:rPr lang="en-US" altLang="en-US" sz="2400" dirty="0">
                <a:latin typeface="OldNewspaperTypes" panose="02000603060000020004" pitchFamily="2" charset="0"/>
              </a:rPr>
              <a:t>: THE PRESENT 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CONTINUOUS</a:t>
            </a:r>
            <a:endParaRPr lang="en-US" altLang="en-US" sz="2400" i="1" dirty="0">
              <a:latin typeface="OldNewspaperTypes" panose="02000603060000020004" pitchFamily="2" charset="0"/>
            </a:endParaRPr>
          </a:p>
        </p:txBody>
      </p:sp>
      <p:sp>
        <p:nvSpPr>
          <p:cNvPr id="17492" name="Line 84"/>
          <p:cNvSpPr>
            <a:spLocks noChangeShapeType="1"/>
          </p:cNvSpPr>
          <p:nvPr/>
        </p:nvSpPr>
        <p:spPr bwMode="auto">
          <a:xfrm>
            <a:off x="1981200" y="2362200"/>
            <a:ext cx="533400" cy="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17493" name="Line 85"/>
          <p:cNvSpPr>
            <a:spLocks noChangeShapeType="1"/>
          </p:cNvSpPr>
          <p:nvPr/>
        </p:nvSpPr>
        <p:spPr bwMode="auto">
          <a:xfrm>
            <a:off x="2057400" y="4572000"/>
            <a:ext cx="533400" cy="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17494" name="Line 86"/>
          <p:cNvSpPr>
            <a:spLocks noChangeShapeType="1"/>
          </p:cNvSpPr>
          <p:nvPr/>
        </p:nvSpPr>
        <p:spPr bwMode="auto">
          <a:xfrm>
            <a:off x="1981200" y="3505200"/>
            <a:ext cx="533400" cy="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17498" name="Rectangle 90"/>
          <p:cNvSpPr>
            <a:spLocks noChangeArrowheads="1"/>
          </p:cNvSpPr>
          <p:nvPr/>
        </p:nvSpPr>
        <p:spPr bwMode="auto">
          <a:xfrm>
            <a:off x="6172200" y="5105400"/>
            <a:ext cx="1828800" cy="99060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500" name="Line 92"/>
          <p:cNvSpPr>
            <a:spLocks noChangeShapeType="1"/>
          </p:cNvSpPr>
          <p:nvPr/>
        </p:nvSpPr>
        <p:spPr bwMode="auto">
          <a:xfrm>
            <a:off x="3657600" y="5562600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7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96" grpId="0" animBg="1"/>
      <p:bldP spid="17470" grpId="0" animBg="1"/>
      <p:bldP spid="17470" grpId="1" animBg="1"/>
      <p:bldP spid="17469" grpId="0" animBg="1"/>
      <p:bldP spid="17469" grpId="1" animBg="1"/>
      <p:bldP spid="17471" grpId="0" animBg="1"/>
      <p:bldP spid="17471" grpId="1" animBg="1"/>
      <p:bldP spid="17454" grpId="0"/>
      <p:bldP spid="17456" grpId="0"/>
      <p:bldP spid="17433" grpId="0"/>
      <p:bldP spid="17455" grpId="0"/>
      <p:bldP spid="17455" grpId="1"/>
      <p:bldP spid="17457" grpId="0"/>
      <p:bldP spid="17457" grpId="1"/>
      <p:bldP spid="17464" grpId="0"/>
      <p:bldP spid="17464" grpId="1"/>
      <p:bldP spid="17475" grpId="0"/>
      <p:bldP spid="17492" grpId="0" animBg="1"/>
      <p:bldP spid="17493" grpId="0" animBg="1"/>
      <p:bldP spid="17494" grpId="0" animBg="1"/>
      <p:bldP spid="17498" grpId="0" animBg="1"/>
      <p:bldP spid="17498" grpId="1" animBg="1"/>
      <p:bldP spid="1750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96FD61-8A4C-4D9C-9F66-931DAA67096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3315" name="Rectangle 14"/>
          <p:cNvSpPr>
            <a:spLocks noChangeArrowheads="1"/>
          </p:cNvSpPr>
          <p:nvPr/>
        </p:nvSpPr>
        <p:spPr bwMode="auto">
          <a:xfrm>
            <a:off x="2765425" y="5853113"/>
            <a:ext cx="33441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He _________.</a:t>
            </a:r>
          </a:p>
        </p:txBody>
      </p:sp>
      <p:sp>
        <p:nvSpPr>
          <p:cNvPr id="13316" name="AutoShape 17"/>
          <p:cNvSpPr>
            <a:spLocks noChangeArrowheads="1"/>
          </p:cNvSpPr>
          <p:nvPr/>
        </p:nvSpPr>
        <p:spPr bwMode="auto">
          <a:xfrm>
            <a:off x="4038600" y="1295400"/>
            <a:ext cx="15240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407864" y="1981200"/>
            <a:ext cx="63282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dirty="0">
                <a:solidFill>
                  <a:schemeClr val="tx2"/>
                </a:solidFill>
                <a:latin typeface="OldNewspaperTypes" panose="02000603060000020004" pitchFamily="2" charset="0"/>
              </a:rPr>
              <a:t>What is the boy doing?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3773488" y="5791200"/>
            <a:ext cx="24018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is</a:t>
            </a:r>
            <a:r>
              <a:rPr lang="en-US" altLang="en-US" sz="4400">
                <a:solidFill>
                  <a:srgbClr val="006600"/>
                </a:solidFill>
              </a:rPr>
              <a:t> </a:t>
            </a:r>
            <a:r>
              <a:rPr lang="en-US" altLang="en-US" sz="4000"/>
              <a:t>reading</a:t>
            </a:r>
            <a:endParaRPr lang="en-US" altLang="en-US" sz="4400">
              <a:solidFill>
                <a:srgbClr val="006600"/>
              </a:solidFill>
            </a:endParaRPr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4164013" y="1295400"/>
            <a:ext cx="1257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1" dirty="0">
                <a:latin typeface="OldNewspaperTypes" panose="02000603060000020004" pitchFamily="2" charset="0"/>
              </a:rPr>
              <a:t>read</a:t>
            </a:r>
          </a:p>
        </p:txBody>
      </p:sp>
      <p:sp>
        <p:nvSpPr>
          <p:cNvPr id="13321" name="Text Box 15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4-1  Let’s Practice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646" y="2812554"/>
            <a:ext cx="4220708" cy="3165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D83B26-A360-47BE-B55B-938594467A5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945368" y="2590800"/>
            <a:ext cx="51966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What is the girl doing?</a:t>
            </a: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5486400" y="3581400"/>
            <a:ext cx="2241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/>
              <a:t>is painting</a:t>
            </a:r>
          </a:p>
        </p:txBody>
      </p:sp>
      <p:sp>
        <p:nvSpPr>
          <p:cNvPr id="15366" name="Rectangle 14"/>
          <p:cNvSpPr>
            <a:spLocks noChangeArrowheads="1"/>
          </p:cNvSpPr>
          <p:nvPr/>
        </p:nvSpPr>
        <p:spPr bwMode="auto">
          <a:xfrm>
            <a:off x="4495800" y="3581400"/>
            <a:ext cx="31967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She _________.</a:t>
            </a:r>
          </a:p>
        </p:txBody>
      </p:sp>
      <p:sp>
        <p:nvSpPr>
          <p:cNvPr id="15367" name="Text Box 15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4-1  Let’s Practice</a:t>
            </a:r>
          </a:p>
        </p:txBody>
      </p:sp>
      <p:sp>
        <p:nvSpPr>
          <p:cNvPr id="15369" name="Rectangle 19"/>
          <p:cNvSpPr>
            <a:spLocks noChangeArrowheads="1"/>
          </p:cNvSpPr>
          <p:nvPr/>
        </p:nvSpPr>
        <p:spPr bwMode="auto">
          <a:xfrm>
            <a:off x="5621630" y="1295400"/>
            <a:ext cx="1613903" cy="7078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 </a:t>
            </a:r>
            <a:r>
              <a:rPr lang="en-US" altLang="en-US" sz="4000" b="1" dirty="0">
                <a:latin typeface="OldNewspaperTypes" panose="02000603060000020004" pitchFamily="2" charset="0"/>
              </a:rPr>
              <a:t>paint</a:t>
            </a:r>
          </a:p>
        </p:txBody>
      </p:sp>
      <p:pic>
        <p:nvPicPr>
          <p:cNvPr id="2050" name="Picture 2" descr="Resultado de imagen para frida kahlo pain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295400"/>
            <a:ext cx="38100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71024F-1EA9-4691-9CD8-B2C40632DA8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081180" y="2209800"/>
            <a:ext cx="72626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What are the children doing?</a:t>
            </a:r>
          </a:p>
        </p:txBody>
      </p:sp>
      <p:sp>
        <p:nvSpPr>
          <p:cNvPr id="17413" name="Text Box 14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4-1  Let’s Practice</a:t>
            </a:r>
          </a:p>
        </p:txBody>
      </p:sp>
      <p:sp>
        <p:nvSpPr>
          <p:cNvPr id="17414" name="Rectangle 16"/>
          <p:cNvSpPr>
            <a:spLocks noChangeArrowheads="1"/>
          </p:cNvSpPr>
          <p:nvPr/>
        </p:nvSpPr>
        <p:spPr bwMode="auto">
          <a:xfrm>
            <a:off x="4800600" y="3581400"/>
            <a:ext cx="38604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They _________.</a:t>
            </a:r>
          </a:p>
        </p:txBody>
      </p:sp>
      <p:sp>
        <p:nvSpPr>
          <p:cNvPr id="17415" name="AutoShape 17"/>
          <p:cNvSpPr>
            <a:spLocks noChangeArrowheads="1"/>
          </p:cNvSpPr>
          <p:nvPr/>
        </p:nvSpPr>
        <p:spPr bwMode="auto">
          <a:xfrm>
            <a:off x="3657600" y="1295400"/>
            <a:ext cx="15240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6" name="Rectangle 18"/>
          <p:cNvSpPr>
            <a:spLocks noChangeArrowheads="1"/>
          </p:cNvSpPr>
          <p:nvPr/>
        </p:nvSpPr>
        <p:spPr bwMode="auto">
          <a:xfrm>
            <a:off x="3692525" y="1295400"/>
            <a:ext cx="1341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 </a:t>
            </a:r>
            <a:r>
              <a:rPr lang="en-US" altLang="en-US" sz="4000" b="1" dirty="0">
                <a:latin typeface="OldNewspaperTypes" panose="02000603060000020004" pitchFamily="2" charset="0"/>
              </a:rPr>
              <a:t>play</a:t>
            </a:r>
          </a:p>
        </p:txBody>
      </p:sp>
      <p:sp>
        <p:nvSpPr>
          <p:cNvPr id="243732" name="Rectangle 20"/>
          <p:cNvSpPr>
            <a:spLocks noChangeArrowheads="1"/>
          </p:cNvSpPr>
          <p:nvPr/>
        </p:nvSpPr>
        <p:spPr bwMode="auto">
          <a:xfrm>
            <a:off x="6019800" y="3581400"/>
            <a:ext cx="2670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/>
              <a:t>are playing</a:t>
            </a:r>
          </a:p>
        </p:txBody>
      </p:sp>
      <p:pic>
        <p:nvPicPr>
          <p:cNvPr id="1026" name="Picture 2" descr="Resultado de imagen para CHILDREN PLAY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1469">
            <a:off x="771904" y="3115531"/>
            <a:ext cx="3889375" cy="3355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boy eat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565">
            <a:off x="5562600" y="2035175"/>
            <a:ext cx="3338989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945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A8E37-5428-4D99-98E2-540D6332AFE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9175" y="2590800"/>
            <a:ext cx="57719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solidFill>
                  <a:schemeClr val="tx2"/>
                </a:solidFill>
                <a:latin typeface="OldNewspaperTypes" panose="02000603060000020004" pitchFamily="2" charset="0"/>
              </a:rPr>
              <a:t>What is the boy doing?</a:t>
            </a:r>
          </a:p>
        </p:txBody>
      </p:sp>
      <p:sp>
        <p:nvSpPr>
          <p:cNvPr id="19461" name="Text Box 17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4-1  Let’s Practice</a:t>
            </a:r>
          </a:p>
        </p:txBody>
      </p:sp>
      <p:sp>
        <p:nvSpPr>
          <p:cNvPr id="19462" name="Rectangle 21"/>
          <p:cNvSpPr>
            <a:spLocks noChangeArrowheads="1"/>
          </p:cNvSpPr>
          <p:nvPr/>
        </p:nvSpPr>
        <p:spPr bwMode="auto">
          <a:xfrm>
            <a:off x="914400" y="3505200"/>
            <a:ext cx="3814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He _______.</a:t>
            </a:r>
            <a:endParaRPr lang="en-US" altLang="en-US" sz="4000" b="1" i="1" dirty="0">
              <a:latin typeface="OldNewspaperTypes" panose="02000603060000020004" pitchFamily="2" charset="0"/>
            </a:endParaRPr>
          </a:p>
        </p:txBody>
      </p:sp>
      <p:sp>
        <p:nvSpPr>
          <p:cNvPr id="19463" name="AutoShape 22"/>
          <p:cNvSpPr>
            <a:spLocks noChangeArrowheads="1"/>
          </p:cNvSpPr>
          <p:nvPr/>
        </p:nvSpPr>
        <p:spPr bwMode="auto">
          <a:xfrm>
            <a:off x="1981200" y="1524000"/>
            <a:ext cx="15240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9464" name="Rectangle 23"/>
          <p:cNvSpPr>
            <a:spLocks noChangeArrowheads="1"/>
          </p:cNvSpPr>
          <p:nvPr/>
        </p:nvSpPr>
        <p:spPr bwMode="auto">
          <a:xfrm>
            <a:off x="2104133" y="1524000"/>
            <a:ext cx="10908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/>
              <a:t> </a:t>
            </a:r>
            <a:r>
              <a:rPr lang="en-US" altLang="en-US" sz="4000" b="1" dirty="0">
                <a:latin typeface="OldNewspaperTypes" panose="02000603060000020004" pitchFamily="2" charset="0"/>
              </a:rPr>
              <a:t>eat</a:t>
            </a:r>
            <a:endParaRPr lang="en-US" altLang="en-US" b="1" i="1" dirty="0">
              <a:latin typeface="OldNewspaperTypes" panose="02000603060000020004" pitchFamily="2" charset="0"/>
            </a:endParaRPr>
          </a:p>
        </p:txBody>
      </p:sp>
      <p:sp>
        <p:nvSpPr>
          <p:cNvPr id="241688" name="Rectangle 24"/>
          <p:cNvSpPr>
            <a:spLocks noChangeArrowheads="1"/>
          </p:cNvSpPr>
          <p:nvPr/>
        </p:nvSpPr>
        <p:spPr bwMode="auto">
          <a:xfrm>
            <a:off x="1905000" y="3505200"/>
            <a:ext cx="2286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/>
              <a:t>is eating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F3BE3E-B79F-4359-BBE2-A6D5B0885B96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685800" y="3124200"/>
            <a:ext cx="4038600" cy="762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 </a:t>
            </a:r>
            <a:r>
              <a:rPr lang="en-US" altLang="en-US" sz="4400" dirty="0">
                <a:latin typeface="OldNewspaperTypes" panose="02000603060000020004" pitchFamily="2" charset="0"/>
              </a:rPr>
              <a:t>She is sitting.</a:t>
            </a:r>
          </a:p>
        </p:txBody>
      </p: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pic>
        <p:nvPicPr>
          <p:cNvPr id="3074" name="Picture 2" descr="Resultado de imagen para a girl sitt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941">
            <a:off x="5029200" y="1447800"/>
            <a:ext cx="3683653" cy="4656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		   </a:t>
            </a:r>
            <a:r>
              <a:rPr lang="en-US" altLang="en-US" dirty="0" smtClean="0">
                <a:latin typeface="OldNewspaperTypes" panose="02000603060000020004" pitchFamily="2" charset="0"/>
              </a:rPr>
              <a:t>END OF VERB</a:t>
            </a:r>
            <a:r>
              <a:rPr lang="en-US" altLang="en-US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 	     </a:t>
            </a:r>
            <a:r>
              <a:rPr lang="en-US" altLang="en-US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B7771B-CECF-4D60-B59B-126F0816655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3657600" y="3657600"/>
            <a:ext cx="1333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</a:rPr>
              <a:t>  </a:t>
            </a:r>
            <a:r>
              <a:rPr lang="en-US" altLang="en-US" sz="4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4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93899" name="Rectangle 11"/>
          <p:cNvSpPr>
            <a:spLocks noChangeArrowheads="1"/>
          </p:cNvSpPr>
          <p:nvPr/>
        </p:nvSpPr>
        <p:spPr bwMode="auto">
          <a:xfrm>
            <a:off x="3962400" y="3657600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>
                <a:solidFill>
                  <a:schemeClr val="tx2"/>
                </a:solidFill>
              </a:rPr>
              <a:t>e</a:t>
            </a:r>
          </a:p>
        </p:txBody>
      </p:sp>
      <p:sp>
        <p:nvSpPr>
          <p:cNvPr id="23558" name="Line 7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1</a:t>
            </a:r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1371600" y="2035175"/>
            <a:ext cx="5334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A CONSONANT    +  </a:t>
            </a:r>
            <a:r>
              <a:rPr lang="en-US" altLang="en-US" sz="36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-e</a:t>
            </a:r>
          </a:p>
          <a:p>
            <a:pPr eaLnBrk="1" hangingPunct="1"/>
            <a:r>
              <a:rPr lang="en-US" altLang="en-US" sz="36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	</a:t>
            </a:r>
            <a:endParaRPr lang="en-US" altLang="en-US" sz="36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93898" name="Text Box 10"/>
          <p:cNvSpPr txBox="1">
            <a:spLocks noChangeArrowheads="1"/>
          </p:cNvSpPr>
          <p:nvPr/>
        </p:nvSpPr>
        <p:spPr bwMode="auto">
          <a:xfrm>
            <a:off x="2894370" y="3657600"/>
            <a:ext cx="13311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dirty="0" err="1">
                <a:solidFill>
                  <a:schemeClr val="tx2"/>
                </a:solidFill>
                <a:latin typeface="OldNewspaperTypes" panose="02000603060000020004" pitchFamily="2" charset="0"/>
              </a:rPr>
              <a:t>smi</a:t>
            </a:r>
            <a:r>
              <a:rPr lang="en-US" altLang="en-US" sz="4400" b="1" i="1" dirty="0" err="1">
                <a:solidFill>
                  <a:schemeClr val="tx2"/>
                </a:solidFill>
                <a:latin typeface="OldNewspaperTypes" panose="02000603060000020004" pitchFamily="2" charset="0"/>
              </a:rPr>
              <a:t>l</a:t>
            </a:r>
            <a:endParaRPr lang="en-US" altLang="en-US" sz="4400" b="1" i="1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93900" name="Rectangle 12"/>
          <p:cNvSpPr>
            <a:spLocks noChangeArrowheads="1"/>
          </p:cNvSpPr>
          <p:nvPr/>
        </p:nvSpPr>
        <p:spPr bwMode="auto">
          <a:xfrm>
            <a:off x="1600200" y="5334000"/>
            <a:ext cx="4016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93901" name="Text Box 13"/>
          <p:cNvSpPr txBox="1">
            <a:spLocks noChangeArrowheads="1"/>
          </p:cNvSpPr>
          <p:nvPr/>
        </p:nvSpPr>
        <p:spPr bwMode="auto">
          <a:xfrm>
            <a:off x="1893888" y="5426075"/>
            <a:ext cx="66119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i="1" dirty="0" err="1">
                <a:solidFill>
                  <a:schemeClr val="tx2"/>
                </a:solidFill>
                <a:latin typeface="OldNewspaperTypes" panose="02000603060000020004" pitchFamily="2" charset="0"/>
              </a:rPr>
              <a:t>b,c,d,f,g,h,j,k,l,m,n,p,q,r,s,t,v,w,x,y,z</a:t>
            </a:r>
            <a:endParaRPr lang="en-US" altLang="en-US" sz="3200" i="1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93902" name="Rectangle 14"/>
          <p:cNvSpPr>
            <a:spLocks noChangeArrowheads="1"/>
          </p:cNvSpPr>
          <p:nvPr/>
        </p:nvSpPr>
        <p:spPr bwMode="auto">
          <a:xfrm>
            <a:off x="4856163" y="1905000"/>
            <a:ext cx="4016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93903" name="Line 15"/>
          <p:cNvSpPr>
            <a:spLocks noChangeShapeType="1"/>
          </p:cNvSpPr>
          <p:nvPr/>
        </p:nvSpPr>
        <p:spPr bwMode="auto">
          <a:xfrm>
            <a:off x="3505200" y="2590800"/>
            <a:ext cx="4572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3904" name="Line 16"/>
          <p:cNvSpPr>
            <a:spLocks noChangeShapeType="1"/>
          </p:cNvSpPr>
          <p:nvPr/>
        </p:nvSpPr>
        <p:spPr bwMode="auto">
          <a:xfrm flipH="1">
            <a:off x="4267200" y="2590800"/>
            <a:ext cx="12954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3905" name="Text Box 17"/>
          <p:cNvSpPr txBox="1">
            <a:spLocks noChangeArrowheads="1"/>
          </p:cNvSpPr>
          <p:nvPr/>
        </p:nvSpPr>
        <p:spPr bwMode="auto">
          <a:xfrm>
            <a:off x="1219200" y="38100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293907" name="Rectangle 19"/>
          <p:cNvSpPr>
            <a:spLocks noChangeArrowheads="1"/>
          </p:cNvSpPr>
          <p:nvPr/>
        </p:nvSpPr>
        <p:spPr bwMode="auto">
          <a:xfrm>
            <a:off x="1873250" y="2667000"/>
            <a:ext cx="6576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DROP THE </a:t>
            </a:r>
            <a:r>
              <a:rPr lang="en-US" altLang="en-US" sz="36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-e</a:t>
            </a:r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 and ADD </a:t>
            </a:r>
            <a:r>
              <a:rPr lang="en-US" altLang="en-US" sz="36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6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6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3569" name="Text Box 22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23570" name="Rectangle 2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71" name="Line 29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23572" name="Line 30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93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93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293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293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64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5" dur="2000" fill="hold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6" presetID="5" presetClass="emph" presetSubtype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7" dur="indefinite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69" dur="indefinite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71" presetID="5" presetClass="emph" presetSubtype="3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72" dur="indefinite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73" dur="indefinite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74" dur="indefinite"/>
                                        <p:tgtEl>
                                          <p:spTgt spid="293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0" grpId="0" build="allAtOnce"/>
      <p:bldP spid="293890" grpId="1" build="allAtOnce"/>
      <p:bldP spid="293899" grpId="0"/>
      <p:bldP spid="293899" grpId="1"/>
      <p:bldP spid="293898" grpId="0" build="allAtOnce"/>
      <p:bldP spid="293900" grpId="0"/>
      <p:bldP spid="293901" grpId="0"/>
      <p:bldP spid="293902" grpId="0"/>
      <p:bldP spid="293903" grpId="0" animBg="1"/>
      <p:bldP spid="293903" grpId="1" animBg="1"/>
      <p:bldP spid="293904" grpId="0" animBg="1"/>
      <p:bldP spid="293904" grpId="1" animBg="1"/>
      <p:bldP spid="293905" grpId="0"/>
      <p:bldP spid="2939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286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dirty="0" smtClean="0"/>
              <a:t>          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END OF VERB</a:t>
            </a:r>
            <a:r>
              <a:rPr lang="en-US" altLang="en-US" sz="2800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 	    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2560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DF3E80-E7AD-486C-929F-77AB71E9AB0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95946" name="Rectangle 10"/>
          <p:cNvSpPr>
            <a:spLocks noChangeArrowheads="1"/>
          </p:cNvSpPr>
          <p:nvPr/>
        </p:nvSpPr>
        <p:spPr bwMode="auto">
          <a:xfrm>
            <a:off x="3699172" y="3733800"/>
            <a:ext cx="14027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4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4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5605" name="Line 6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5943" name="Text Box 7"/>
          <p:cNvSpPr txBox="1">
            <a:spLocks noChangeArrowheads="1"/>
          </p:cNvSpPr>
          <p:nvPr/>
        </p:nvSpPr>
        <p:spPr bwMode="auto">
          <a:xfrm>
            <a:off x="1371600" y="2035175"/>
            <a:ext cx="76601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A CONSONANT + </a:t>
            </a:r>
            <a:r>
              <a:rPr lang="en-US" altLang="en-US" sz="3600" b="1" i="1" dirty="0">
                <a:latin typeface="OldNewspaperTypes" panose="02000603060000020004" pitchFamily="2" charset="0"/>
              </a:rPr>
              <a:t>-e</a:t>
            </a:r>
          </a:p>
          <a:p>
            <a:pPr eaLnBrk="1" hangingPunct="1"/>
            <a:r>
              <a:rPr lang="en-US" altLang="en-US" sz="36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	 </a:t>
            </a:r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DROP THE </a:t>
            </a:r>
            <a:r>
              <a:rPr lang="en-US" altLang="en-US" sz="3600" b="1" i="1" dirty="0">
                <a:latin typeface="OldNewspaperTypes" panose="02000603060000020004" pitchFamily="2" charset="0"/>
              </a:rPr>
              <a:t>-e</a:t>
            </a:r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 and ADD </a:t>
            </a:r>
            <a:r>
              <a:rPr lang="en-US" altLang="en-US" sz="36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6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6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3219151" y="3733800"/>
            <a:ext cx="104676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dirty="0">
                <a:solidFill>
                  <a:schemeClr val="tx2"/>
                </a:solidFill>
                <a:latin typeface="OldNewspaperTypes" panose="02000603060000020004" pitchFamily="2" charset="0"/>
              </a:rPr>
              <a:t>di</a:t>
            </a:r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n</a:t>
            </a:r>
          </a:p>
        </p:txBody>
      </p:sp>
      <p:sp>
        <p:nvSpPr>
          <p:cNvPr id="295945" name="Rectangle 9"/>
          <p:cNvSpPr>
            <a:spLocks noChangeArrowheads="1"/>
          </p:cNvSpPr>
          <p:nvPr/>
        </p:nvSpPr>
        <p:spPr bwMode="auto">
          <a:xfrm>
            <a:off x="4038600" y="3733800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>
                <a:solidFill>
                  <a:schemeClr val="tx2"/>
                </a:solidFill>
              </a:rPr>
              <a:t>e</a:t>
            </a:r>
          </a:p>
        </p:txBody>
      </p:sp>
      <p:sp>
        <p:nvSpPr>
          <p:cNvPr id="25609" name="Text Box 11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1</a:t>
            </a:r>
          </a:p>
        </p:txBody>
      </p:sp>
      <p:sp>
        <p:nvSpPr>
          <p:cNvPr id="295948" name="Line 12"/>
          <p:cNvSpPr>
            <a:spLocks noChangeShapeType="1"/>
          </p:cNvSpPr>
          <p:nvPr/>
        </p:nvSpPr>
        <p:spPr bwMode="auto">
          <a:xfrm>
            <a:off x="3429000" y="2590800"/>
            <a:ext cx="5334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5949" name="Line 13"/>
          <p:cNvSpPr>
            <a:spLocks noChangeShapeType="1"/>
          </p:cNvSpPr>
          <p:nvPr/>
        </p:nvSpPr>
        <p:spPr bwMode="auto">
          <a:xfrm flipH="1">
            <a:off x="4343400" y="2667000"/>
            <a:ext cx="12192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5612" name="Text Box 14"/>
          <p:cNvSpPr txBox="1">
            <a:spLocks noChangeArrowheads="1"/>
          </p:cNvSpPr>
          <p:nvPr/>
        </p:nvSpPr>
        <p:spPr bwMode="auto">
          <a:xfrm>
            <a:off x="1219200" y="38862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  <a:endParaRPr lang="en-US" altLang="en-US" sz="3200" b="1" dirty="0">
              <a:solidFill>
                <a:schemeClr val="tx2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5613" name="Text Box 17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25614" name="Rectangle 25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15" name="Line 26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25616" name="Line 27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-281745" y="510659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chemeClr val="tx2"/>
                </a:solidFill>
                <a:latin typeface="Bradley Hand ITC" panose="03070402050302030203" pitchFamily="66" charset="0"/>
              </a:rPr>
              <a:t>example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95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9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95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3" presetID="5" presetClass="emph" presetSubtype="3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35" dur="indefinite"/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8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9" dur="2000" fill="hold"/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46" grpId="0"/>
      <p:bldP spid="295946" grpId="1"/>
      <p:bldP spid="295946" grpId="2"/>
      <p:bldP spid="295945" grpId="0"/>
      <p:bldP spid="295948" grpId="0" animBg="1"/>
      <p:bldP spid="295948" grpId="1" animBg="1"/>
      <p:bldP spid="295949" grpId="0" animBg="1"/>
      <p:bldP spid="29594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		   </a:t>
            </a:r>
            <a:r>
              <a:rPr lang="en-US" altLang="en-US" dirty="0" smtClean="0">
                <a:latin typeface="OldNewspaperTypes" panose="02000603060000020004" pitchFamily="2" charset="0"/>
              </a:rPr>
              <a:t>END OF VERB 	     </a:t>
            </a:r>
            <a:r>
              <a:rPr lang="en-US" altLang="en-US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E350C9-AAB4-4FB8-A120-079C6C715D6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96973" name="Rectangle 13"/>
          <p:cNvSpPr>
            <a:spLocks noChangeArrowheads="1"/>
          </p:cNvSpPr>
          <p:nvPr/>
        </p:nvSpPr>
        <p:spPr bwMode="auto">
          <a:xfrm>
            <a:off x="2290763" y="4572000"/>
            <a:ext cx="235743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i="1">
                <a:solidFill>
                  <a:schemeClr val="tx2"/>
                </a:solidFill>
              </a:rPr>
              <a:t>a,e,i,o,u</a:t>
            </a:r>
          </a:p>
        </p:txBody>
      </p:sp>
      <p:sp>
        <p:nvSpPr>
          <p:cNvPr id="296982" name="Rectangle 22"/>
          <p:cNvSpPr>
            <a:spLocks noChangeArrowheads="1"/>
          </p:cNvSpPr>
          <p:nvPr/>
        </p:nvSpPr>
        <p:spPr bwMode="auto">
          <a:xfrm>
            <a:off x="1601355" y="4722347"/>
            <a:ext cx="63270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OldNewspaperTypes" panose="02000603060000020004" pitchFamily="2" charset="0"/>
              </a:rPr>
              <a:t>exception: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do not double 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w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, 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x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, and 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y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6967" name="Text Box 7"/>
          <p:cNvSpPr txBox="1">
            <a:spLocks noChangeArrowheads="1"/>
          </p:cNvSpPr>
          <p:nvPr/>
        </p:nvSpPr>
        <p:spPr bwMode="auto">
          <a:xfrm>
            <a:off x="1143000" y="2035175"/>
            <a:ext cx="79917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ONE VOWEL + ONE CONSONANT</a:t>
            </a:r>
            <a:endParaRPr lang="en-US" altLang="en-US" sz="28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DOUBLE THE CONSONANT and ADD </a:t>
            </a:r>
            <a:r>
              <a:rPr lang="en-US" altLang="en-US" sz="28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28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28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3915523" y="3289300"/>
            <a:ext cx="16050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5400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5400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7657" name="Text Box 11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2</a:t>
            </a:r>
          </a:p>
        </p:txBody>
      </p:sp>
      <p:sp>
        <p:nvSpPr>
          <p:cNvPr id="296972" name="Rectangle 12"/>
          <p:cNvSpPr>
            <a:spLocks noChangeArrowheads="1"/>
          </p:cNvSpPr>
          <p:nvPr/>
        </p:nvSpPr>
        <p:spPr bwMode="auto">
          <a:xfrm>
            <a:off x="2057400" y="4572000"/>
            <a:ext cx="4016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96974" name="Rectangle 14"/>
          <p:cNvSpPr>
            <a:spLocks noChangeArrowheads="1"/>
          </p:cNvSpPr>
          <p:nvPr/>
        </p:nvSpPr>
        <p:spPr bwMode="auto">
          <a:xfrm>
            <a:off x="3810000" y="1905000"/>
            <a:ext cx="4016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7660" name="Text Box 15"/>
          <p:cNvSpPr txBox="1">
            <a:spLocks noChangeArrowheads="1"/>
          </p:cNvSpPr>
          <p:nvPr/>
        </p:nvSpPr>
        <p:spPr bwMode="auto">
          <a:xfrm>
            <a:off x="3264352" y="3276600"/>
            <a:ext cx="98334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chemeClr val="tx2"/>
                </a:solidFill>
                <a:latin typeface="OldNewspaperTypes" panose="02000603060000020004" pitchFamily="2" charset="0"/>
              </a:rPr>
              <a:t>s</a:t>
            </a:r>
            <a:r>
              <a:rPr lang="en-US" altLang="en-US" sz="5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it</a:t>
            </a:r>
          </a:p>
        </p:txBody>
      </p:sp>
      <p:sp>
        <p:nvSpPr>
          <p:cNvPr id="296977" name="Rectangle 17"/>
          <p:cNvSpPr>
            <a:spLocks noChangeArrowheads="1"/>
          </p:cNvSpPr>
          <p:nvPr/>
        </p:nvSpPr>
        <p:spPr bwMode="auto">
          <a:xfrm>
            <a:off x="4095750" y="3276600"/>
            <a:ext cx="3746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i="1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296978" name="Line 18"/>
          <p:cNvSpPr>
            <a:spLocks noChangeShapeType="1"/>
          </p:cNvSpPr>
          <p:nvPr/>
        </p:nvSpPr>
        <p:spPr bwMode="auto">
          <a:xfrm>
            <a:off x="3429000" y="2514600"/>
            <a:ext cx="3810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6979" name="Line 19"/>
          <p:cNvSpPr>
            <a:spLocks noChangeShapeType="1"/>
          </p:cNvSpPr>
          <p:nvPr/>
        </p:nvSpPr>
        <p:spPr bwMode="auto">
          <a:xfrm flipH="1">
            <a:off x="4267200" y="2590800"/>
            <a:ext cx="1371600" cy="8223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7664" name="Text Box 20"/>
          <p:cNvSpPr txBox="1">
            <a:spLocks noChangeArrowheads="1"/>
          </p:cNvSpPr>
          <p:nvPr/>
        </p:nvSpPr>
        <p:spPr bwMode="auto">
          <a:xfrm>
            <a:off x="1219200" y="3584575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27670" name="Text Box 31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27671" name="Rectangle 36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72" name="Line 37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27673" name="Line 38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96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901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29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9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" presetClass="emph" presetSubtype="3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5" presetClass="emph" presetSubtype="3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7" dur="indefinite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296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9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5" dur="3000" fill="hold"/>
                                        <p:tgtEl>
                                          <p:spTgt spid="2969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" dur="3000" fill="hold"/>
                                        <p:tgtEl>
                                          <p:spTgt spid="2969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3000" fill="hold"/>
                                        <p:tgtEl>
                                          <p:spTgt spid="2969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3" grpId="0"/>
      <p:bldP spid="296973" grpId="1"/>
      <p:bldP spid="296982" grpId="0"/>
      <p:bldP spid="296982" grpId="1"/>
      <p:bldP spid="296969" grpId="0" build="allAtOnce"/>
      <p:bldP spid="296969" grpId="1" build="allAtOnce"/>
      <p:bldP spid="296969" grpId="2" build="allAtOnce"/>
      <p:bldP spid="296972" grpId="0"/>
      <p:bldP spid="296972" grpId="1"/>
      <p:bldP spid="296974" grpId="0"/>
      <p:bldP spid="296977" grpId="0"/>
      <p:bldP spid="296977" grpId="1"/>
      <p:bldP spid="296978" grpId="0" animBg="1"/>
      <p:bldP spid="296978" grpId="1" animBg="1"/>
      <p:bldP spid="296979" grpId="0" animBg="1"/>
      <p:bldP spid="29697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		   </a:t>
            </a:r>
            <a:r>
              <a:rPr lang="en-US" altLang="en-US" dirty="0" smtClean="0">
                <a:latin typeface="OldNewspaperTypes" panose="02000603060000020004" pitchFamily="2" charset="0"/>
              </a:rPr>
              <a:t>END OF VERB 	    </a:t>
            </a:r>
            <a:r>
              <a:rPr lang="en-US" altLang="en-US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2969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121DCA-FEEF-43CA-85D8-4B359870693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26658" name="Rectangle 2"/>
          <p:cNvSpPr>
            <a:spLocks noChangeArrowheads="1"/>
          </p:cNvSpPr>
          <p:nvPr/>
        </p:nvSpPr>
        <p:spPr bwMode="auto">
          <a:xfrm>
            <a:off x="4191000" y="3886200"/>
            <a:ext cx="152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>
                <a:solidFill>
                  <a:schemeClr val="tx2"/>
                </a:solidFill>
              </a:rPr>
              <a:t>  </a:t>
            </a:r>
            <a:r>
              <a:rPr lang="en-US" altLang="en-US" sz="5400" b="1" i="1"/>
              <a:t>ing</a:t>
            </a:r>
          </a:p>
        </p:txBody>
      </p:sp>
      <p:sp>
        <p:nvSpPr>
          <p:cNvPr id="29701" name="Line 7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26664" name="Text Box 8"/>
          <p:cNvSpPr txBox="1">
            <a:spLocks noChangeArrowheads="1"/>
          </p:cNvSpPr>
          <p:nvPr/>
        </p:nvSpPr>
        <p:spPr bwMode="auto">
          <a:xfrm>
            <a:off x="1143000" y="2057400"/>
            <a:ext cx="79917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ONE VOWEL + ONE CONSONANT</a:t>
            </a:r>
            <a:endParaRPr lang="en-US" altLang="en-US" sz="28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DOUBLE THE CONSONANT and ADD </a:t>
            </a:r>
            <a:r>
              <a:rPr lang="en-US" altLang="en-US" sz="28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28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28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26665" name="Rectangle 9"/>
          <p:cNvSpPr>
            <a:spLocks noChangeArrowheads="1"/>
          </p:cNvSpPr>
          <p:nvPr/>
        </p:nvSpPr>
        <p:spPr bwMode="auto">
          <a:xfrm>
            <a:off x="4158487" y="3886200"/>
            <a:ext cx="15890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5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5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29704" name="Text Box 11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2</a:t>
            </a:r>
          </a:p>
        </p:txBody>
      </p:sp>
      <p:sp>
        <p:nvSpPr>
          <p:cNvPr id="29705" name="Text Box 15"/>
          <p:cNvSpPr txBox="1">
            <a:spLocks noChangeArrowheads="1"/>
          </p:cNvSpPr>
          <p:nvPr/>
        </p:nvSpPr>
        <p:spPr bwMode="auto">
          <a:xfrm>
            <a:off x="2754788" y="3886200"/>
            <a:ext cx="16087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chemeClr val="tx2"/>
                </a:solidFill>
                <a:latin typeface="OldNewspaperTypes" panose="02000603060000020004" pitchFamily="2" charset="0"/>
              </a:rPr>
              <a:t>pl</a:t>
            </a:r>
            <a:r>
              <a:rPr lang="en-US" altLang="en-US" sz="5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an</a:t>
            </a:r>
          </a:p>
        </p:txBody>
      </p:sp>
      <p:sp>
        <p:nvSpPr>
          <p:cNvPr id="326672" name="Rectangle 16"/>
          <p:cNvSpPr>
            <a:spLocks noChangeArrowheads="1"/>
          </p:cNvSpPr>
          <p:nvPr/>
        </p:nvSpPr>
        <p:spPr bwMode="auto">
          <a:xfrm>
            <a:off x="4095750" y="3886200"/>
            <a:ext cx="6032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b="1" i="1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326673" name="Line 17"/>
          <p:cNvSpPr>
            <a:spLocks noChangeShapeType="1"/>
          </p:cNvSpPr>
          <p:nvPr/>
        </p:nvSpPr>
        <p:spPr bwMode="auto">
          <a:xfrm>
            <a:off x="3429000" y="2590800"/>
            <a:ext cx="1524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26674" name="Line 18"/>
          <p:cNvSpPr>
            <a:spLocks noChangeShapeType="1"/>
          </p:cNvSpPr>
          <p:nvPr/>
        </p:nvSpPr>
        <p:spPr bwMode="auto">
          <a:xfrm flipH="1">
            <a:off x="4038600" y="2743200"/>
            <a:ext cx="16764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9709" name="Text Box 19"/>
          <p:cNvSpPr txBox="1">
            <a:spLocks noChangeArrowheads="1"/>
          </p:cNvSpPr>
          <p:nvPr/>
        </p:nvSpPr>
        <p:spPr bwMode="auto">
          <a:xfrm>
            <a:off x="1295400" y="41910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29710" name="Text Box 22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29711" name="Rectangle 24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12" name="Line 25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29713" name="Line 26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" presetClass="emph" presetSubtype="2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326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326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326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326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65" grpId="0" build="allAtOnce"/>
      <p:bldP spid="326665" grpId="1" build="allAtOnce"/>
      <p:bldP spid="326665" grpId="2" build="allAtOnce"/>
      <p:bldP spid="326672" grpId="0" build="allAtOnce"/>
      <p:bldP spid="326672" grpId="1" build="allAtOnce"/>
      <p:bldP spid="326673" grpId="0" animBg="1"/>
      <p:bldP spid="326673" grpId="1" animBg="1"/>
      <p:bldP spid="326674" grpId="0" animBg="1"/>
      <p:bldP spid="32667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b="1" dirty="0" smtClean="0">
                <a:solidFill>
                  <a:srgbClr val="FF0000"/>
                </a:solidFill>
              </a:rPr>
              <a:t>		   </a:t>
            </a:r>
            <a:r>
              <a:rPr lang="en-US" altLang="en-US" dirty="0" smtClean="0">
                <a:latin typeface="OldNewspaperTypes" panose="02000603060000020004" pitchFamily="2" charset="0"/>
              </a:rPr>
              <a:t>END OF VERB 	     </a:t>
            </a:r>
            <a:r>
              <a:rPr lang="en-US" altLang="en-US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3DBB17-2CEE-40D0-A9FF-8E11C64368E8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1748" name="Line 6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49863" name="Text Box 7"/>
          <p:cNvSpPr txBox="1">
            <a:spLocks noChangeArrowheads="1"/>
          </p:cNvSpPr>
          <p:nvPr/>
        </p:nvSpPr>
        <p:spPr bwMode="auto">
          <a:xfrm>
            <a:off x="1143000" y="2035175"/>
            <a:ext cx="760599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TWO VOWELS + ONE CONSONANT</a:t>
            </a:r>
            <a:endParaRPr lang="en-US" altLang="en-US" sz="28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		      ADD </a:t>
            </a:r>
            <a:r>
              <a:rPr lang="en-US" altLang="en-US" sz="2800" dirty="0">
                <a:solidFill>
                  <a:schemeClr val="accent2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28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r>
              <a:rPr lang="en-US" altLang="en-US" sz="2800" dirty="0">
                <a:latin typeface="OldNewspaperTypes" panose="02000603060000020004" pitchFamily="2" charset="0"/>
              </a:rPr>
              <a:t>;</a:t>
            </a: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      DO NOT DOUBLE THE CONSONANT</a:t>
            </a:r>
            <a:endParaRPr lang="en-US" altLang="en-US" sz="28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2846518" y="3962400"/>
            <a:ext cx="165391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chemeClr val="tx2"/>
                </a:solidFill>
                <a:latin typeface="OldNewspaperTypes" panose="02000603060000020004" pitchFamily="2" charset="0"/>
              </a:rPr>
              <a:t>r</a:t>
            </a:r>
            <a:r>
              <a:rPr lang="en-US" altLang="en-US" sz="5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ead</a:t>
            </a:r>
          </a:p>
        </p:txBody>
      </p:sp>
      <p:sp>
        <p:nvSpPr>
          <p:cNvPr id="249865" name="Rectangle 9"/>
          <p:cNvSpPr>
            <a:spLocks noChangeArrowheads="1"/>
          </p:cNvSpPr>
          <p:nvPr/>
        </p:nvSpPr>
        <p:spPr bwMode="auto">
          <a:xfrm>
            <a:off x="3975100" y="3962400"/>
            <a:ext cx="152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</a:rPr>
              <a:t>  </a:t>
            </a:r>
            <a:r>
              <a:rPr lang="en-US" altLang="en-US" sz="5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5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1752" name="Text Box 11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3</a:t>
            </a:r>
          </a:p>
        </p:txBody>
      </p:sp>
      <p:sp>
        <p:nvSpPr>
          <p:cNvPr id="31753" name="Text Box 12"/>
          <p:cNvSpPr txBox="1">
            <a:spLocks noChangeArrowheads="1"/>
          </p:cNvSpPr>
          <p:nvPr/>
        </p:nvSpPr>
        <p:spPr bwMode="auto">
          <a:xfrm>
            <a:off x="1219200" y="42672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249869" name="Line 13"/>
          <p:cNvSpPr>
            <a:spLocks noChangeShapeType="1"/>
          </p:cNvSpPr>
          <p:nvPr/>
        </p:nvSpPr>
        <p:spPr bwMode="auto">
          <a:xfrm>
            <a:off x="2286000" y="2514600"/>
            <a:ext cx="1447800" cy="167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49872" name="Line 16"/>
          <p:cNvSpPr>
            <a:spLocks noChangeShapeType="1"/>
          </p:cNvSpPr>
          <p:nvPr/>
        </p:nvSpPr>
        <p:spPr bwMode="auto">
          <a:xfrm>
            <a:off x="2133600" y="2590800"/>
            <a:ext cx="12192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49873" name="Line 17"/>
          <p:cNvSpPr>
            <a:spLocks noChangeShapeType="1"/>
          </p:cNvSpPr>
          <p:nvPr/>
        </p:nvSpPr>
        <p:spPr bwMode="auto">
          <a:xfrm flipH="1">
            <a:off x="4267200" y="2514600"/>
            <a:ext cx="16764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1757" name="Text Box 20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31758" name="Rectangle 22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59" name="Line 23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1760" name="Line 24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4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5" presetClass="emph" presetSubtype="3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5" grpId="0"/>
      <p:bldP spid="249865" grpId="1"/>
      <p:bldP spid="249865" grpId="2"/>
      <p:bldP spid="249869" grpId="0" animBg="1"/>
      <p:bldP spid="249869" grpId="1" animBg="1"/>
      <p:bldP spid="249872" grpId="0" animBg="1"/>
      <p:bldP spid="249872" grpId="1" animBg="1"/>
      <p:bldP spid="249873" grpId="0" animBg="1"/>
      <p:bldP spid="24987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		   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END OF VERB 	     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E133D8-1C31-4781-9454-F284288F173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50215" name="Text Box 7"/>
          <p:cNvSpPr txBox="1">
            <a:spLocks noChangeArrowheads="1"/>
          </p:cNvSpPr>
          <p:nvPr/>
        </p:nvSpPr>
        <p:spPr bwMode="auto">
          <a:xfrm>
            <a:off x="1143000" y="2035175"/>
            <a:ext cx="82875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TWO VOWELS + ONE CONSONANT</a:t>
            </a:r>
            <a:endParaRPr lang="en-US" altLang="en-US" sz="36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			ADD 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r>
              <a:rPr lang="en-US" altLang="en-US" sz="3200" dirty="0">
                <a:latin typeface="OldNewspaperTypes" panose="02000603060000020004" pitchFamily="2" charset="0"/>
              </a:rPr>
              <a:t>; </a:t>
            </a:r>
          </a:p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         </a:t>
            </a:r>
            <a:r>
              <a:rPr lang="en-US" altLang="en-US" sz="2800" dirty="0">
                <a:latin typeface="OldNewspaperTypes" panose="02000603060000020004" pitchFamily="2" charset="0"/>
              </a:rPr>
              <a:t>DO NOT DOUBLE THE CONSONANT</a:t>
            </a:r>
            <a:endParaRPr lang="en-US" altLang="en-US" sz="28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2724150" y="3810000"/>
            <a:ext cx="1860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chemeClr val="tx2"/>
                </a:solidFill>
                <a:latin typeface="OldNewspaperTypes" panose="02000603060000020004" pitchFamily="2" charset="0"/>
              </a:rPr>
              <a:t>sl</a:t>
            </a:r>
            <a:r>
              <a:rPr lang="en-US" altLang="en-US" sz="5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eep</a:t>
            </a:r>
          </a:p>
        </p:txBody>
      </p:sp>
      <p:sp>
        <p:nvSpPr>
          <p:cNvPr id="350217" name="Rectangle 9"/>
          <p:cNvSpPr>
            <a:spLocks noChangeArrowheads="1"/>
          </p:cNvSpPr>
          <p:nvPr/>
        </p:nvSpPr>
        <p:spPr bwMode="auto">
          <a:xfrm>
            <a:off x="4082287" y="3810000"/>
            <a:ext cx="15890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5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5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3799" name="Text Box 10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3</a:t>
            </a:r>
          </a:p>
        </p:txBody>
      </p:sp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1219200" y="40386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350220" name="Line 12"/>
          <p:cNvSpPr>
            <a:spLocks noChangeShapeType="1"/>
          </p:cNvSpPr>
          <p:nvPr/>
        </p:nvSpPr>
        <p:spPr bwMode="auto">
          <a:xfrm>
            <a:off x="2438400" y="2514600"/>
            <a:ext cx="14478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0221" name="Line 13"/>
          <p:cNvSpPr>
            <a:spLocks noChangeShapeType="1"/>
          </p:cNvSpPr>
          <p:nvPr/>
        </p:nvSpPr>
        <p:spPr bwMode="auto">
          <a:xfrm>
            <a:off x="2133600" y="2590800"/>
            <a:ext cx="13716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0222" name="Line 14"/>
          <p:cNvSpPr>
            <a:spLocks noChangeShapeType="1"/>
          </p:cNvSpPr>
          <p:nvPr/>
        </p:nvSpPr>
        <p:spPr bwMode="auto">
          <a:xfrm flipH="1">
            <a:off x="4343400" y="2514600"/>
            <a:ext cx="16002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3804" name="Text Box 17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33805" name="Rectangle 19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6" name="Line 20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3807" name="Line 21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3808" name="Line 22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50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5" presetClass="emph" presetSubtype="3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7" grpId="0"/>
      <p:bldP spid="350217" grpId="1"/>
      <p:bldP spid="350217" grpId="2"/>
      <p:bldP spid="350220" grpId="0" animBg="1"/>
      <p:bldP spid="350220" grpId="1" animBg="1"/>
      <p:bldP spid="350221" grpId="0" animBg="1"/>
      <p:bldP spid="350221" grpId="1" animBg="1"/>
      <p:bldP spid="350222" grpId="0" animBg="1"/>
      <p:bldP spid="35022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		   </a:t>
            </a:r>
            <a:r>
              <a:rPr lang="en-US" altLang="en-US" dirty="0" smtClean="0">
                <a:latin typeface="OldNewspaperTypes" panose="02000603060000020004" pitchFamily="2" charset="0"/>
              </a:rPr>
              <a:t>END OF VERB 	     </a:t>
            </a:r>
            <a:r>
              <a:rPr lang="en-US" altLang="en-US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DD1F65-340B-4723-9FB0-1328C4D11B7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1143000" y="2035175"/>
            <a:ext cx="7696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</a:rPr>
              <a:t> </a:t>
            </a:r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TWO CONSONANTS</a:t>
            </a:r>
            <a:endParaRPr lang="en-US" altLang="en-US" sz="36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			ADD 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r>
              <a:rPr lang="en-US" altLang="en-US" sz="3200" dirty="0">
                <a:latin typeface="OldNewspaperTypes" panose="02000603060000020004" pitchFamily="2" charset="0"/>
              </a:rPr>
              <a:t>; </a:t>
            </a:r>
          </a:p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	</a:t>
            </a:r>
            <a:r>
              <a:rPr lang="en-US" altLang="en-US" sz="2800" dirty="0">
                <a:latin typeface="OldNewspaperTypes" panose="02000603060000020004" pitchFamily="2" charset="0"/>
              </a:rPr>
              <a:t>DON’T DOUBLE THE CONSONANT</a:t>
            </a:r>
            <a:endParaRPr lang="en-US" altLang="en-US" sz="28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688693" y="3886200"/>
            <a:ext cx="20076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chemeClr val="tx2"/>
                </a:solidFill>
                <a:latin typeface="OldNewspaperTypes" panose="02000603060000020004" pitchFamily="2" charset="0"/>
              </a:rPr>
              <a:t>bru</a:t>
            </a:r>
            <a:r>
              <a:rPr lang="en-US" altLang="en-US" sz="5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sh</a:t>
            </a:r>
          </a:p>
        </p:txBody>
      </p:sp>
      <p:sp>
        <p:nvSpPr>
          <p:cNvPr id="251913" name="Rectangle 9"/>
          <p:cNvSpPr>
            <a:spLocks noChangeArrowheads="1"/>
          </p:cNvSpPr>
          <p:nvPr/>
        </p:nvSpPr>
        <p:spPr bwMode="auto">
          <a:xfrm>
            <a:off x="4158487" y="3886200"/>
            <a:ext cx="15890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5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5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5848" name="Text Box 10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4</a:t>
            </a:r>
          </a:p>
        </p:txBody>
      </p:sp>
      <p:sp>
        <p:nvSpPr>
          <p:cNvPr id="35849" name="Text Box 11"/>
          <p:cNvSpPr txBox="1">
            <a:spLocks noChangeArrowheads="1"/>
          </p:cNvSpPr>
          <p:nvPr/>
        </p:nvSpPr>
        <p:spPr bwMode="auto">
          <a:xfrm>
            <a:off x="1219200" y="41910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251916" name="Line 12"/>
          <p:cNvSpPr>
            <a:spLocks noChangeShapeType="1"/>
          </p:cNvSpPr>
          <p:nvPr/>
        </p:nvSpPr>
        <p:spPr bwMode="auto">
          <a:xfrm>
            <a:off x="2438400" y="2514600"/>
            <a:ext cx="1447800" cy="167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51918" name="Line 14"/>
          <p:cNvSpPr>
            <a:spLocks noChangeShapeType="1"/>
          </p:cNvSpPr>
          <p:nvPr/>
        </p:nvSpPr>
        <p:spPr bwMode="auto">
          <a:xfrm>
            <a:off x="2895600" y="2667000"/>
            <a:ext cx="1295400" cy="137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5852" name="Text Box 17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35853" name="Rectangle 19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54" name="Line 20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5855" name="Line 21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5856" name="Line 22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" presetClass="emph" presetSubtype="3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13" grpId="0"/>
      <p:bldP spid="251913" grpId="1"/>
      <p:bldP spid="251913" grpId="2"/>
      <p:bldP spid="251916" grpId="0" animBg="1"/>
      <p:bldP spid="251916" grpId="1" animBg="1"/>
      <p:bldP spid="251918" grpId="0" animBg="1"/>
      <p:bldP spid="25191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2400" y="1295400"/>
            <a:ext cx="8915400" cy="5334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		   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END OF VERB 	     </a:t>
            </a:r>
            <a:r>
              <a:rPr lang="en-US" altLang="en-US" sz="2800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-ING</a:t>
            </a:r>
            <a:r>
              <a:rPr lang="en-US" altLang="en-US" sz="2800" dirty="0" smtClean="0">
                <a:latin typeface="OldNewspaperTypes" panose="02000603060000020004" pitchFamily="2" charset="0"/>
              </a:rPr>
              <a:t> FORM</a:t>
            </a:r>
          </a:p>
        </p:txBody>
      </p:sp>
      <p:sp>
        <p:nvSpPr>
          <p:cNvPr id="3789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75A3F4-0DB3-4844-81F2-6C2C69C1473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52935" name="Text Box 7"/>
          <p:cNvSpPr txBox="1">
            <a:spLocks noChangeArrowheads="1"/>
          </p:cNvSpPr>
          <p:nvPr/>
        </p:nvSpPr>
        <p:spPr bwMode="auto">
          <a:xfrm>
            <a:off x="1143000" y="2035175"/>
            <a:ext cx="7772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</a:rPr>
              <a:t> </a:t>
            </a:r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TWO CONSONANTS</a:t>
            </a:r>
            <a:endParaRPr lang="en-US" altLang="en-US" sz="3600" b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			ADD 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r>
              <a:rPr lang="en-US" altLang="en-US" sz="3200" dirty="0">
                <a:latin typeface="OldNewspaperTypes" panose="02000603060000020004" pitchFamily="2" charset="0"/>
              </a:rPr>
              <a:t>; </a:t>
            </a:r>
          </a:p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	</a:t>
            </a:r>
            <a:r>
              <a:rPr lang="en-US" altLang="en-US" sz="2800" dirty="0">
                <a:latin typeface="OldNewspaperTypes" panose="02000603060000020004" pitchFamily="2" charset="0"/>
              </a:rPr>
              <a:t>DON’T DOUBLE THE CONSONANT</a:t>
            </a:r>
            <a:endParaRPr lang="en-US" altLang="en-US" sz="28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2646521" y="3886200"/>
            <a:ext cx="20158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chemeClr val="tx2"/>
                </a:solidFill>
                <a:latin typeface="OldNewspaperTypes" panose="02000603060000020004" pitchFamily="2" charset="0"/>
              </a:rPr>
              <a:t>dri</a:t>
            </a:r>
            <a:r>
              <a:rPr lang="en-US" altLang="en-US" sz="5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nk</a:t>
            </a:r>
          </a:p>
        </p:txBody>
      </p:sp>
      <p:sp>
        <p:nvSpPr>
          <p:cNvPr id="252937" name="Rectangle 9"/>
          <p:cNvSpPr>
            <a:spLocks noChangeArrowheads="1"/>
          </p:cNvSpPr>
          <p:nvPr/>
        </p:nvSpPr>
        <p:spPr bwMode="auto">
          <a:xfrm>
            <a:off x="4006087" y="3886200"/>
            <a:ext cx="15890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54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54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7896" name="Text Box 11"/>
          <p:cNvSpPr txBox="1">
            <a:spLocks noChangeArrowheads="1"/>
          </p:cNvSpPr>
          <p:nvPr/>
        </p:nvSpPr>
        <p:spPr bwMode="auto">
          <a:xfrm>
            <a:off x="1219200" y="4191000"/>
            <a:ext cx="16240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Bradley Hand ITC" panose="03070402050302030203" pitchFamily="66" charset="0"/>
              </a:rPr>
              <a:t>example:</a:t>
            </a:r>
          </a:p>
        </p:txBody>
      </p:sp>
      <p:sp>
        <p:nvSpPr>
          <p:cNvPr id="252940" name="Line 12"/>
          <p:cNvSpPr>
            <a:spLocks noChangeShapeType="1"/>
          </p:cNvSpPr>
          <p:nvPr/>
        </p:nvSpPr>
        <p:spPr bwMode="auto">
          <a:xfrm>
            <a:off x="2438400" y="2514600"/>
            <a:ext cx="16764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252941" name="Line 13"/>
          <p:cNvSpPr>
            <a:spLocks noChangeShapeType="1"/>
          </p:cNvSpPr>
          <p:nvPr/>
        </p:nvSpPr>
        <p:spPr bwMode="auto">
          <a:xfrm>
            <a:off x="2209800" y="2514600"/>
            <a:ext cx="16002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37899" name="Text Box 16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SPELLING OF </a:t>
            </a:r>
            <a:r>
              <a:rPr lang="en-US" altLang="en-US" sz="3600" i="1" dirty="0"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37900" name="Rectangle 18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1" name="Line 19"/>
          <p:cNvSpPr>
            <a:spLocks noChangeShapeType="1"/>
          </p:cNvSpPr>
          <p:nvPr/>
        </p:nvSpPr>
        <p:spPr bwMode="auto">
          <a:xfrm>
            <a:off x="1219200" y="1828800"/>
            <a:ext cx="7696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7902" name="Line 20"/>
          <p:cNvSpPr>
            <a:spLocks noChangeShapeType="1"/>
          </p:cNvSpPr>
          <p:nvPr/>
        </p:nvSpPr>
        <p:spPr bwMode="auto">
          <a:xfrm>
            <a:off x="1219200" y="1219200"/>
            <a:ext cx="0" cy="525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37903" name="Text Box 21"/>
          <p:cNvSpPr txBox="1">
            <a:spLocks noChangeArrowheads="1"/>
          </p:cNvSpPr>
          <p:nvPr/>
        </p:nvSpPr>
        <p:spPr bwMode="auto">
          <a:xfrm>
            <a:off x="138935" y="2057400"/>
            <a:ext cx="1090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4</a:t>
            </a:r>
          </a:p>
        </p:txBody>
      </p:sp>
      <p:sp>
        <p:nvSpPr>
          <p:cNvPr id="37904" name="Line 23"/>
          <p:cNvSpPr>
            <a:spLocks noChangeShapeType="1"/>
          </p:cNvSpPr>
          <p:nvPr/>
        </p:nvSpPr>
        <p:spPr bwMode="auto">
          <a:xfrm>
            <a:off x="4419600" y="1600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2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2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" presetClass="emph" presetSubtype="3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25293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7" grpId="0"/>
      <p:bldP spid="252937" grpId="1"/>
      <p:bldP spid="252937" grpId="2"/>
      <p:bldP spid="252940" grpId="0" animBg="1"/>
      <p:bldP spid="252940" grpId="1" animBg="1"/>
      <p:bldP spid="252941" grpId="0" animBg="1"/>
      <p:bldP spid="25294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657600" y="2590800"/>
            <a:ext cx="5257800" cy="6096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sz="2800" dirty="0" smtClean="0">
                <a:latin typeface="OldNewspaperTypes" panose="02000603060000020004" pitchFamily="2" charset="0"/>
              </a:rPr>
              <a:t>What are the women doing? </a:t>
            </a:r>
          </a:p>
        </p:txBody>
      </p:sp>
      <p:sp>
        <p:nvSpPr>
          <p:cNvPr id="399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784A94-17C3-4ECF-90B1-B0FEB5644721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9939" name="Rectangle 18"/>
          <p:cNvSpPr>
            <a:spLocks noChangeArrowheads="1"/>
          </p:cNvSpPr>
          <p:nvPr/>
        </p:nvSpPr>
        <p:spPr bwMode="auto">
          <a:xfrm>
            <a:off x="3233738" y="3886200"/>
            <a:ext cx="55742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The women _______________.</a:t>
            </a:r>
          </a:p>
        </p:txBody>
      </p:sp>
      <p:sp>
        <p:nvSpPr>
          <p:cNvPr id="254983" name="Text Box 7"/>
          <p:cNvSpPr txBox="1">
            <a:spLocks noChangeArrowheads="1"/>
          </p:cNvSpPr>
          <p:nvPr/>
        </p:nvSpPr>
        <p:spPr bwMode="auto">
          <a:xfrm>
            <a:off x="5486400" y="3886200"/>
            <a:ext cx="3498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>
                <a:solidFill>
                  <a:schemeClr val="tx2"/>
                </a:solidFill>
              </a:rPr>
              <a:t>are </a:t>
            </a:r>
            <a:r>
              <a:rPr lang="en-US" altLang="en-US" sz="3200"/>
              <a:t>shaking</a:t>
            </a:r>
            <a:r>
              <a:rPr lang="en-US" altLang="en-US" sz="3200">
                <a:solidFill>
                  <a:schemeClr val="tx2"/>
                </a:solidFill>
              </a:rPr>
              <a:t> hands</a:t>
            </a:r>
          </a:p>
        </p:txBody>
      </p:sp>
      <p:sp>
        <p:nvSpPr>
          <p:cNvPr id="254988" name="Text Box 12"/>
          <p:cNvSpPr txBox="1">
            <a:spLocks noChangeArrowheads="1"/>
          </p:cNvSpPr>
          <p:nvPr/>
        </p:nvSpPr>
        <p:spPr bwMode="auto">
          <a:xfrm>
            <a:off x="1066800" y="5486400"/>
            <a:ext cx="7010400" cy="579438"/>
          </a:xfrm>
          <a:prstGeom prst="rect">
            <a:avLst/>
          </a:prstGeom>
          <a:solidFill>
            <a:srgbClr val="99FF33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99FF33"/>
            </a:extrusionClr>
            <a:contourClr>
              <a:srgbClr val="99FF33"/>
            </a:contourClr>
          </a:sp3d>
        </p:spPr>
        <p:txBody>
          <a:bodyPr>
            <a:spAutoFit/>
            <a:flatTx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Rule 1</a:t>
            </a:r>
            <a:r>
              <a:rPr lang="en-US" altLang="en-US" sz="32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:  Drop the </a:t>
            </a:r>
            <a:r>
              <a:rPr lang="en-US" altLang="en-US" sz="3200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-e</a:t>
            </a:r>
            <a:r>
              <a:rPr lang="en-US" altLang="en-US" sz="32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and add </a:t>
            </a:r>
            <a:r>
              <a:rPr lang="en-US" altLang="en-US" sz="3200" b="1" i="1" dirty="0" smtClean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 smtClean="0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200" b="1" i="1" dirty="0">
              <a:solidFill>
                <a:srgbClr val="FF00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9944" name="Text Box 19"/>
          <p:cNvSpPr txBox="1">
            <a:spLocks noChangeArrowheads="1"/>
          </p:cNvSpPr>
          <p:nvPr/>
        </p:nvSpPr>
        <p:spPr bwMode="auto">
          <a:xfrm>
            <a:off x="1038225" y="304800"/>
            <a:ext cx="7143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4-2  Let’s Practice</a:t>
            </a:r>
          </a:p>
        </p:txBody>
      </p:sp>
      <p:sp>
        <p:nvSpPr>
          <p:cNvPr id="39945" name="AutoShape 30"/>
          <p:cNvSpPr>
            <a:spLocks noChangeArrowheads="1"/>
          </p:cNvSpPr>
          <p:nvPr/>
        </p:nvSpPr>
        <p:spPr bwMode="auto">
          <a:xfrm>
            <a:off x="5105400" y="1447800"/>
            <a:ext cx="26670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46" name="Rectangle 31"/>
          <p:cNvSpPr>
            <a:spLocks noChangeArrowheads="1"/>
          </p:cNvSpPr>
          <p:nvPr/>
        </p:nvSpPr>
        <p:spPr bwMode="auto">
          <a:xfrm>
            <a:off x="5180013" y="1524000"/>
            <a:ext cx="26400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OldNewspaperTypes" panose="02000603060000020004" pitchFamily="2" charset="0"/>
              </a:rPr>
              <a:t>shake hands</a:t>
            </a:r>
            <a:endParaRPr lang="en-US" altLang="en-US" sz="3200" b="1" i="1" dirty="0">
              <a:latin typeface="OldNewspaperTypes" panose="02000603060000020004" pitchFamily="2" charset="0"/>
            </a:endParaRPr>
          </a:p>
        </p:txBody>
      </p:sp>
      <p:pic>
        <p:nvPicPr>
          <p:cNvPr id="4098" name="Picture 2" descr="Resultado de imagen para women shaking hands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823">
            <a:off x="494270" y="1344543"/>
            <a:ext cx="2524125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3" grpId="0"/>
      <p:bldP spid="2549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2438400"/>
            <a:ext cx="4572000" cy="685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US" altLang="en-US" dirty="0" smtClean="0">
                <a:latin typeface="OldNewspaperTypes" panose="02000603060000020004" pitchFamily="2" charset="0"/>
              </a:rPr>
              <a:t>What is </a:t>
            </a:r>
            <a:r>
              <a:rPr lang="es-419" altLang="en-US" dirty="0" smtClean="0">
                <a:latin typeface="OldNewspaperTypes" panose="02000603060000020004" pitchFamily="2" charset="0"/>
              </a:rPr>
              <a:t>Marta</a:t>
            </a:r>
            <a:r>
              <a:rPr lang="en-US" altLang="en-US" dirty="0" smtClean="0">
                <a:latin typeface="OldNewspaperTypes" panose="02000603060000020004" pitchFamily="2" charset="0"/>
              </a:rPr>
              <a:t> doing? </a:t>
            </a:r>
          </a:p>
          <a:p>
            <a:pPr eaLnBrk="1" hangingPunct="1">
              <a:buFontTx/>
              <a:buNone/>
            </a:pPr>
            <a:endParaRPr lang="en-US" altLang="en-US" dirty="0" smtClean="0"/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DB94E6-4739-4BB1-89DC-99631F3729FE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57036" name="Text Box 12"/>
          <p:cNvSpPr txBox="1">
            <a:spLocks noChangeArrowheads="1"/>
          </p:cNvSpPr>
          <p:nvPr/>
        </p:nvSpPr>
        <p:spPr bwMode="auto">
          <a:xfrm>
            <a:off x="458971" y="5957888"/>
            <a:ext cx="8202246" cy="523220"/>
          </a:xfrm>
          <a:prstGeom prst="rect">
            <a:avLst/>
          </a:prstGeom>
          <a:solidFill>
            <a:srgbClr val="99FF33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99FF33"/>
            </a:extrusionClr>
            <a:contourClr>
              <a:srgbClr val="99FF33"/>
            </a:contourClr>
          </a:sp3d>
        </p:spPr>
        <p:txBody>
          <a:bodyPr wrap="none">
            <a:spAutoFit/>
            <a:flatTx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 4: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 Add </a:t>
            </a:r>
            <a:r>
              <a:rPr lang="en-US" altLang="en-US" sz="28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28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r>
              <a:rPr lang="en-US" altLang="en-US" sz="2800" dirty="0">
                <a:latin typeface="OldNewspaperTypes" panose="02000603060000020004" pitchFamily="2" charset="0"/>
              </a:rPr>
              <a:t>;</a:t>
            </a:r>
            <a:r>
              <a:rPr lang="en-US" altLang="en-US" sz="28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do not double the consonant</a:t>
            </a:r>
          </a:p>
        </p:txBody>
      </p:sp>
      <p:sp>
        <p:nvSpPr>
          <p:cNvPr id="257030" name="Text Box 6"/>
          <p:cNvSpPr txBox="1">
            <a:spLocks noChangeArrowheads="1"/>
          </p:cNvSpPr>
          <p:nvPr/>
        </p:nvSpPr>
        <p:spPr bwMode="auto">
          <a:xfrm>
            <a:off x="1511300" y="3429000"/>
            <a:ext cx="3638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>
                <a:solidFill>
                  <a:schemeClr val="tx2"/>
                </a:solidFill>
              </a:rPr>
              <a:t>is </a:t>
            </a:r>
            <a:r>
              <a:rPr lang="en-US" altLang="en-US" sz="3600"/>
              <a:t>picking </a:t>
            </a:r>
            <a:r>
              <a:rPr lang="en-US" altLang="en-US" sz="3600">
                <a:solidFill>
                  <a:schemeClr val="tx2"/>
                </a:solidFill>
              </a:rPr>
              <a:t>flowers</a:t>
            </a:r>
          </a:p>
        </p:txBody>
      </p:sp>
      <p:sp>
        <p:nvSpPr>
          <p:cNvPr id="41991" name="Rectangle 18"/>
          <p:cNvSpPr>
            <a:spLocks noChangeArrowheads="1"/>
          </p:cNvSpPr>
          <p:nvPr/>
        </p:nvSpPr>
        <p:spPr bwMode="auto">
          <a:xfrm>
            <a:off x="152400" y="3429000"/>
            <a:ext cx="48671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Marta ______________.</a:t>
            </a:r>
          </a:p>
        </p:txBody>
      </p:sp>
      <p:sp>
        <p:nvSpPr>
          <p:cNvPr id="41992" name="Text Box 19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Let’s Practice</a:t>
            </a:r>
          </a:p>
        </p:txBody>
      </p:sp>
      <p:sp>
        <p:nvSpPr>
          <p:cNvPr id="41993" name="AutoShape 21"/>
          <p:cNvSpPr>
            <a:spLocks noChangeArrowheads="1"/>
          </p:cNvSpPr>
          <p:nvPr/>
        </p:nvSpPr>
        <p:spPr bwMode="auto">
          <a:xfrm>
            <a:off x="990600" y="1371600"/>
            <a:ext cx="29718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94" name="Rectangle 22"/>
          <p:cNvSpPr>
            <a:spLocks noChangeArrowheads="1"/>
          </p:cNvSpPr>
          <p:nvPr/>
        </p:nvSpPr>
        <p:spPr bwMode="auto">
          <a:xfrm>
            <a:off x="1092200" y="1371600"/>
            <a:ext cx="282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>
                <a:latin typeface="OldNewspaperTypes" panose="02000603060000020004" pitchFamily="2" charset="0"/>
              </a:rPr>
              <a:t>pick flowers</a:t>
            </a:r>
            <a:endParaRPr lang="en-US" altLang="en-US" sz="3600" b="1" i="1" dirty="0">
              <a:latin typeface="OldNewspaperTypes" panose="02000603060000020004" pitchFamily="2" charset="0"/>
            </a:endParaRPr>
          </a:p>
        </p:txBody>
      </p:sp>
      <p:pic>
        <p:nvPicPr>
          <p:cNvPr id="5122" name="Picture 2" descr="Resultado de imagen para picking flowers vint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4"/>
          <a:stretch/>
        </p:blipFill>
        <p:spPr bwMode="auto">
          <a:xfrm>
            <a:off x="5321300" y="1870869"/>
            <a:ext cx="3585949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6" grpId="0" animBg="1"/>
      <p:bldP spid="2570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95ACAB-3903-4A33-ACE9-37DC769E61B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673100" y="3352800"/>
            <a:ext cx="2393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It is raining</a:t>
            </a:r>
          </a:p>
        </p:txBody>
      </p:sp>
      <p:pic>
        <p:nvPicPr>
          <p:cNvPr id="44036" name="Picture 14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4953000" cy="3298825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7" name="Text Box 17"/>
          <p:cNvSpPr txBox="1">
            <a:spLocks noChangeArrowheads="1"/>
          </p:cNvSpPr>
          <p:nvPr/>
        </p:nvSpPr>
        <p:spPr bwMode="auto">
          <a:xfrm>
            <a:off x="1038225" y="304800"/>
            <a:ext cx="714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bg1"/>
                </a:solidFill>
              </a:rPr>
              <a:t>4-2  Let’s Practice</a:t>
            </a:r>
          </a:p>
        </p:txBody>
      </p:sp>
      <p:sp>
        <p:nvSpPr>
          <p:cNvPr id="44038" name="Rectangle 20"/>
          <p:cNvSpPr>
            <a:spLocks noChangeArrowheads="1"/>
          </p:cNvSpPr>
          <p:nvPr/>
        </p:nvSpPr>
        <p:spPr bwMode="auto">
          <a:xfrm>
            <a:off x="304800" y="2362200"/>
            <a:ext cx="356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What is it doing?</a:t>
            </a:r>
          </a:p>
        </p:txBody>
      </p:sp>
      <p:sp>
        <p:nvSpPr>
          <p:cNvPr id="259093" name="Text Box 21"/>
          <p:cNvSpPr txBox="1">
            <a:spLocks noChangeArrowheads="1"/>
          </p:cNvSpPr>
          <p:nvPr/>
        </p:nvSpPr>
        <p:spPr bwMode="auto">
          <a:xfrm>
            <a:off x="242888" y="5665788"/>
            <a:ext cx="8655050" cy="579437"/>
          </a:xfrm>
          <a:prstGeom prst="rect">
            <a:avLst/>
          </a:prstGeom>
          <a:solidFill>
            <a:srgbClr val="99FF33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99FF33"/>
            </a:extrusionClr>
            <a:contourClr>
              <a:srgbClr val="99FF33"/>
            </a:contourClr>
          </a:sp3d>
        </p:spPr>
        <p:txBody>
          <a:bodyPr wrap="none">
            <a:spAutoFit/>
            <a:flatTx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</a:rPr>
              <a:t>Rule 3:</a:t>
            </a:r>
            <a:r>
              <a:rPr lang="en-US" altLang="en-US" sz="2800">
                <a:solidFill>
                  <a:schemeClr val="tx2"/>
                </a:solidFill>
              </a:rPr>
              <a:t>  </a:t>
            </a:r>
            <a:r>
              <a:rPr lang="en-US" altLang="en-US" sz="3200">
                <a:solidFill>
                  <a:schemeClr val="tx2"/>
                </a:solidFill>
              </a:rPr>
              <a:t>Add </a:t>
            </a:r>
            <a:r>
              <a:rPr lang="en-US" altLang="en-US" sz="3200" b="1">
                <a:solidFill>
                  <a:srgbClr val="FF0000"/>
                </a:solidFill>
              </a:rPr>
              <a:t>-</a:t>
            </a:r>
            <a:r>
              <a:rPr lang="en-US" altLang="en-US" sz="3200" b="1" i="1">
                <a:solidFill>
                  <a:srgbClr val="FF0000"/>
                </a:solidFill>
              </a:rPr>
              <a:t>ing</a:t>
            </a:r>
            <a:r>
              <a:rPr lang="en-US" altLang="en-US" sz="3200"/>
              <a:t>;</a:t>
            </a:r>
            <a:r>
              <a:rPr lang="en-US" altLang="en-US" sz="3200" b="1">
                <a:solidFill>
                  <a:srgbClr val="FF0000"/>
                </a:solidFill>
              </a:rPr>
              <a:t> </a:t>
            </a:r>
            <a:r>
              <a:rPr lang="en-US" altLang="en-US" sz="3200"/>
              <a:t>do not double the consonant</a:t>
            </a:r>
          </a:p>
        </p:txBody>
      </p:sp>
      <p:sp>
        <p:nvSpPr>
          <p:cNvPr id="44040" name="AutoShape 23"/>
          <p:cNvSpPr>
            <a:spLocks noChangeArrowheads="1"/>
          </p:cNvSpPr>
          <p:nvPr/>
        </p:nvSpPr>
        <p:spPr bwMode="auto">
          <a:xfrm>
            <a:off x="1219200" y="1219200"/>
            <a:ext cx="1524000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41" name="Rectangle 24"/>
          <p:cNvSpPr>
            <a:spLocks noChangeArrowheads="1"/>
          </p:cNvSpPr>
          <p:nvPr/>
        </p:nvSpPr>
        <p:spPr bwMode="auto">
          <a:xfrm>
            <a:off x="1492250" y="1263650"/>
            <a:ext cx="102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/>
              <a:t>rain</a:t>
            </a:r>
            <a:endParaRPr lang="en-US" altLang="en-US" sz="3600" b="1" i="1"/>
          </a:p>
        </p:txBody>
      </p:sp>
      <p:sp>
        <p:nvSpPr>
          <p:cNvPr id="44042" name="Rectangle 28"/>
          <p:cNvSpPr>
            <a:spLocks noChangeArrowheads="1"/>
          </p:cNvSpPr>
          <p:nvPr/>
        </p:nvSpPr>
        <p:spPr bwMode="auto">
          <a:xfrm>
            <a:off x="679450" y="3352800"/>
            <a:ext cx="2597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_________.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6" grpId="0"/>
      <p:bldP spid="25909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842920-B480-49AB-8DC9-C86A6E17B59E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381000" y="3733800"/>
            <a:ext cx="4876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The girl __________. </a:t>
            </a:r>
          </a:p>
        </p:txBody>
      </p:sp>
      <p:sp>
        <p:nvSpPr>
          <p:cNvPr id="46084" name="Text Box 15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Let’s Practice</a:t>
            </a:r>
          </a:p>
        </p:txBody>
      </p:sp>
      <p:sp>
        <p:nvSpPr>
          <p:cNvPr id="260113" name="Text Box 17"/>
          <p:cNvSpPr txBox="1">
            <a:spLocks noChangeArrowheads="1"/>
          </p:cNvSpPr>
          <p:nvPr/>
        </p:nvSpPr>
        <p:spPr bwMode="auto">
          <a:xfrm>
            <a:off x="228600" y="5715000"/>
            <a:ext cx="8610600" cy="1077218"/>
          </a:xfrm>
          <a:prstGeom prst="rect">
            <a:avLst/>
          </a:prstGeom>
          <a:solidFill>
            <a:srgbClr val="99FF33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99FF33"/>
            </a:extrusionClr>
            <a:contourClr>
              <a:srgbClr val="99FF33"/>
            </a:contourClr>
          </a:sp3d>
        </p:spPr>
        <p:txBody>
          <a:bodyPr>
            <a:spAutoFit/>
            <a:flatTx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Rule 2: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 Double the consonant and add </a:t>
            </a:r>
            <a:r>
              <a:rPr lang="en-US" altLang="en-US" sz="32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rgbClr val="FF0000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200" i="1" dirty="0">
              <a:latin typeface="OldNewspaperTypes" panose="02000603060000020004" pitchFamily="2" charset="0"/>
            </a:endParaRPr>
          </a:p>
        </p:txBody>
      </p:sp>
      <p:sp>
        <p:nvSpPr>
          <p:cNvPr id="46086" name="Rectangle 19"/>
          <p:cNvSpPr>
            <a:spLocks noChangeArrowheads="1"/>
          </p:cNvSpPr>
          <p:nvPr/>
        </p:nvSpPr>
        <p:spPr bwMode="auto">
          <a:xfrm>
            <a:off x="117916" y="2819400"/>
            <a:ext cx="5358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3600" dirty="0">
                <a:latin typeface="OldNewspaperTypes" panose="02000603060000020004" pitchFamily="2" charset="0"/>
              </a:rPr>
              <a:t>What is the girl doing? </a:t>
            </a:r>
          </a:p>
        </p:txBody>
      </p:sp>
      <p:sp>
        <p:nvSpPr>
          <p:cNvPr id="260119" name="Rectangle 23"/>
          <p:cNvSpPr>
            <a:spLocks noChangeArrowheads="1"/>
          </p:cNvSpPr>
          <p:nvPr/>
        </p:nvSpPr>
        <p:spPr bwMode="auto">
          <a:xfrm>
            <a:off x="2133600" y="3733800"/>
            <a:ext cx="2165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>
                <a:solidFill>
                  <a:schemeClr val="tx2"/>
                </a:solidFill>
              </a:rPr>
              <a:t>is </a:t>
            </a:r>
            <a:r>
              <a:rPr lang="en-US" altLang="en-US" sz="3600"/>
              <a:t>running</a:t>
            </a:r>
          </a:p>
        </p:txBody>
      </p:sp>
      <p:sp>
        <p:nvSpPr>
          <p:cNvPr id="46088" name="AutoShape 24"/>
          <p:cNvSpPr>
            <a:spLocks noChangeArrowheads="1"/>
          </p:cNvSpPr>
          <p:nvPr/>
        </p:nvSpPr>
        <p:spPr bwMode="auto">
          <a:xfrm>
            <a:off x="1981200" y="1447800"/>
            <a:ext cx="1371600" cy="685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89" name="Rectangle 25"/>
          <p:cNvSpPr>
            <a:spLocks noChangeArrowheads="1"/>
          </p:cNvSpPr>
          <p:nvPr/>
        </p:nvSpPr>
        <p:spPr bwMode="auto">
          <a:xfrm>
            <a:off x="2153483" y="1447800"/>
            <a:ext cx="9571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>
                <a:latin typeface="OldNewspaperTypes" panose="02000603060000020004" pitchFamily="2" charset="0"/>
              </a:rPr>
              <a:t>run</a:t>
            </a:r>
          </a:p>
        </p:txBody>
      </p:sp>
      <p:pic>
        <p:nvPicPr>
          <p:cNvPr id="6146" name="Picture 2" descr="Resultado de imagen para a girl runn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9639">
            <a:off x="5829300" y="1697634"/>
            <a:ext cx="2247900" cy="3486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13" grpId="0" animBg="1"/>
      <p:bldP spid="2601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00A195-8B8C-4E1E-B0B8-56009D6A1C5A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48131" name="Text Box 20"/>
          <p:cNvSpPr txBox="1">
            <a:spLocks noChangeArrowheads="1"/>
          </p:cNvSpPr>
          <p:nvPr/>
        </p:nvSpPr>
        <p:spPr bwMode="auto">
          <a:xfrm>
            <a:off x="4114800" y="3810000"/>
            <a:ext cx="525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chemeClr val="tx2"/>
                </a:solidFill>
                <a:latin typeface="OldNewspaperTypes" panose="02000603060000020004" pitchFamily="2" charset="0"/>
              </a:rPr>
              <a:t>She _______________.</a:t>
            </a:r>
          </a:p>
        </p:txBody>
      </p:sp>
      <p:sp>
        <p:nvSpPr>
          <p:cNvPr id="48132" name="Text Box 15"/>
          <p:cNvSpPr txBox="1">
            <a:spLocks noChangeArrowheads="1"/>
          </p:cNvSpPr>
          <p:nvPr/>
        </p:nvSpPr>
        <p:spPr bwMode="auto">
          <a:xfrm>
            <a:off x="1038225" y="304800"/>
            <a:ext cx="714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OldNewspaperTypes" panose="02000603060000020004" pitchFamily="2" charset="0"/>
              </a:rPr>
              <a:t>4-2  Let’s Practice</a:t>
            </a:r>
          </a:p>
        </p:txBody>
      </p:sp>
      <p:sp>
        <p:nvSpPr>
          <p:cNvPr id="261141" name="Text Box 21"/>
          <p:cNvSpPr txBox="1">
            <a:spLocks noChangeArrowheads="1"/>
          </p:cNvSpPr>
          <p:nvPr/>
        </p:nvSpPr>
        <p:spPr bwMode="auto">
          <a:xfrm>
            <a:off x="990600" y="5715000"/>
            <a:ext cx="7391400" cy="523220"/>
          </a:xfrm>
          <a:prstGeom prst="rect">
            <a:avLst/>
          </a:prstGeom>
          <a:solidFill>
            <a:srgbClr val="99FF33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99FF33"/>
            </a:extrusionClr>
            <a:contourClr>
              <a:srgbClr val="99FF33"/>
            </a:contourClr>
          </a:sp3d>
        </p:spPr>
        <p:txBody>
          <a:bodyPr>
            <a:spAutoFit/>
            <a:flatTx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EXCEPTION to Rule 2: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 don’t double </a:t>
            </a:r>
            <a:r>
              <a:rPr lang="en-US" altLang="en-US" sz="28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w</a:t>
            </a:r>
          </a:p>
        </p:txBody>
      </p:sp>
      <p:sp>
        <p:nvSpPr>
          <p:cNvPr id="48135" name="Rectangle 26"/>
          <p:cNvSpPr>
            <a:spLocks noChangeArrowheads="1"/>
          </p:cNvSpPr>
          <p:nvPr/>
        </p:nvSpPr>
        <p:spPr bwMode="auto">
          <a:xfrm>
            <a:off x="3945368" y="2667000"/>
            <a:ext cx="51966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>
                <a:latin typeface="OldNewspaperTypes" panose="02000603060000020004" pitchFamily="2" charset="0"/>
              </a:rPr>
              <a:t>What is the girl doing?</a:t>
            </a:r>
          </a:p>
        </p:txBody>
      </p:sp>
      <p:sp>
        <p:nvSpPr>
          <p:cNvPr id="261148" name="Rectangle 28"/>
          <p:cNvSpPr>
            <a:spLocks noChangeArrowheads="1"/>
          </p:cNvSpPr>
          <p:nvPr/>
        </p:nvSpPr>
        <p:spPr bwMode="auto">
          <a:xfrm>
            <a:off x="5029200" y="3810000"/>
            <a:ext cx="391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>
                <a:solidFill>
                  <a:schemeClr val="tx2"/>
                </a:solidFill>
              </a:rPr>
              <a:t>is </a:t>
            </a:r>
            <a:r>
              <a:rPr lang="en-US" altLang="en-US" sz="3600"/>
              <a:t>blowing</a:t>
            </a:r>
            <a:r>
              <a:rPr lang="en-US" altLang="en-US" sz="3600">
                <a:solidFill>
                  <a:srgbClr val="FF0000"/>
                </a:solidFill>
              </a:rPr>
              <a:t> </a:t>
            </a:r>
            <a:r>
              <a:rPr lang="en-US" altLang="en-US" sz="3600"/>
              <a:t>bubbles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48137" name="AutoShape 29"/>
          <p:cNvSpPr>
            <a:spLocks noChangeArrowheads="1"/>
          </p:cNvSpPr>
          <p:nvPr/>
        </p:nvSpPr>
        <p:spPr bwMode="auto">
          <a:xfrm>
            <a:off x="5105400" y="1447800"/>
            <a:ext cx="3225800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138" name="Rectangle 30"/>
          <p:cNvSpPr>
            <a:spLocks noChangeArrowheads="1"/>
          </p:cNvSpPr>
          <p:nvPr/>
        </p:nvSpPr>
        <p:spPr bwMode="auto">
          <a:xfrm>
            <a:off x="5105400" y="1492250"/>
            <a:ext cx="3282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>
                <a:latin typeface="OldNewspaperTypes" panose="02000603060000020004" pitchFamily="2" charset="0"/>
              </a:rPr>
              <a:t>blow bubbles</a:t>
            </a:r>
            <a:endParaRPr lang="en-US" altLang="en-US" sz="3600" b="1" i="1" dirty="0">
              <a:latin typeface="OldNewspaperTypes" panose="02000603060000020004" pitchFamily="2" charset="0"/>
            </a:endParaRPr>
          </a:p>
        </p:txBody>
      </p:sp>
      <p:pic>
        <p:nvPicPr>
          <p:cNvPr id="7170" name="Picture 2" descr="Resultado de imagen para blowing bubbles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3323">
            <a:off x="845398" y="1788804"/>
            <a:ext cx="2529318" cy="3365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41" grpId="0" animBg="1"/>
      <p:bldP spid="2611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9351400-10BD-41D0-BD3D-BF729F0A0A49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4648200" cy="142192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en-US" sz="3600" dirty="0">
                <a:latin typeface="OldNewspaperTypes" panose="02000603060000020004" pitchFamily="2" charset="0"/>
              </a:rPr>
              <a:t>He is not studying.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3600" dirty="0">
                <a:latin typeface="OldNewspaperTypes" panose="02000603060000020004" pitchFamily="2" charset="0"/>
              </a:rPr>
              <a:t>He is yawning.</a:t>
            </a:r>
          </a:p>
        </p:txBody>
      </p:sp>
      <p:sp>
        <p:nvSpPr>
          <p:cNvPr id="50181" name="Text Box 8"/>
          <p:cNvSpPr txBox="1">
            <a:spLocks noChangeArrowheads="1"/>
          </p:cNvSpPr>
          <p:nvPr/>
        </p:nvSpPr>
        <p:spPr bwMode="auto">
          <a:xfrm>
            <a:off x="1038225" y="304800"/>
            <a:ext cx="7143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OldNewspaperTypes" panose="02000603060000020004" pitchFamily="2" charset="0"/>
              </a:rPr>
              <a:t>4-3  PRESENT 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CONTINUOUS</a:t>
            </a:r>
            <a:r>
              <a:rPr lang="en-US" altLang="en-US" sz="2400" dirty="0" smtClean="0">
                <a:latin typeface="OldNewspaperTypes" panose="02000603060000020004" pitchFamily="2" charset="0"/>
              </a:rPr>
              <a:t>: </a:t>
            </a:r>
            <a:r>
              <a:rPr lang="en-US" altLang="en-US" sz="2400" dirty="0">
                <a:latin typeface="OldNewspaperTypes" panose="02000603060000020004" pitchFamily="2" charset="0"/>
              </a:rPr>
              <a:t>NEGATIVES</a:t>
            </a:r>
            <a:endParaRPr lang="en-US" altLang="en-US" sz="2400" i="1" dirty="0">
              <a:latin typeface="OldNewspaperTypes" panose="02000603060000020004" pitchFamily="2" charset="0"/>
            </a:endParaRPr>
          </a:p>
        </p:txBody>
      </p:sp>
      <p:pic>
        <p:nvPicPr>
          <p:cNvPr id="8194" name="Picture 2" descr="Resultado de imagen para a man yawn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9905">
            <a:off x="5294943" y="1359047"/>
            <a:ext cx="2911450" cy="460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F5921D-210E-4C2A-9975-26D61D51F4C4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51240" name="Text Box 40"/>
          <p:cNvSpPr txBox="1">
            <a:spLocks noChangeArrowheads="1"/>
          </p:cNvSpPr>
          <p:nvPr/>
        </p:nvSpPr>
        <p:spPr bwMode="auto">
          <a:xfrm>
            <a:off x="25400" y="1219200"/>
            <a:ext cx="41735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chemeClr val="tx2"/>
                </a:solidFill>
              </a:rPr>
              <a:t>(a) 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I </a:t>
            </a:r>
            <a:r>
              <a:rPr lang="en-US" altLang="en-US" sz="28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am not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studying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.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</a:p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I am yawning.</a:t>
            </a:r>
          </a:p>
        </p:txBody>
      </p:sp>
      <p:sp>
        <p:nvSpPr>
          <p:cNvPr id="51268" name="Text Box 68"/>
          <p:cNvSpPr txBox="1">
            <a:spLocks noChangeArrowheads="1"/>
          </p:cNvSpPr>
          <p:nvPr/>
        </p:nvSpPr>
        <p:spPr bwMode="auto">
          <a:xfrm>
            <a:off x="3700463" y="1425575"/>
            <a:ext cx="494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(b) </a:t>
            </a:r>
            <a:r>
              <a:rPr lang="en-US" altLang="en-US" sz="3200" dirty="0" err="1" smtClean="0">
                <a:solidFill>
                  <a:schemeClr val="tx2"/>
                </a:solidFill>
                <a:latin typeface="OldNewspaperTypes" panose="02000603060000020004" pitchFamily="2" charset="0"/>
              </a:rPr>
              <a:t>Ja</a:t>
            </a:r>
            <a:r>
              <a:rPr lang="es-419" altLang="en-US" sz="32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ne</a:t>
            </a:r>
            <a:r>
              <a:rPr lang="en-US" altLang="en-US" sz="32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isn’t</a:t>
            </a:r>
            <a:r>
              <a:rPr lang="en-US" altLang="en-US" sz="3200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running.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  <a:p>
            <a:pPr algn="ctr"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She’s walking.</a:t>
            </a:r>
          </a:p>
        </p:txBody>
      </p:sp>
      <p:sp>
        <p:nvSpPr>
          <p:cNvPr id="51270" name="Text Box 70"/>
          <p:cNvSpPr txBox="1">
            <a:spLocks noChangeArrowheads="1"/>
          </p:cNvSpPr>
          <p:nvPr/>
        </p:nvSpPr>
        <p:spPr bwMode="auto">
          <a:xfrm>
            <a:off x="4038600" y="2514600"/>
            <a:ext cx="48434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(c) Scott and </a:t>
            </a:r>
            <a:r>
              <a:rPr lang="es-419" altLang="en-US" sz="32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Mike</a:t>
            </a:r>
            <a:r>
              <a:rPr lang="en-US" altLang="en-US" sz="32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aren’t </a:t>
            </a:r>
            <a:r>
              <a:rPr lang="en-US" altLang="en-US" sz="32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crying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.</a:t>
            </a:r>
          </a:p>
          <a:p>
            <a:pPr algn="ctr"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They’re laughing.</a:t>
            </a:r>
          </a:p>
        </p:txBody>
      </p:sp>
      <p:sp>
        <p:nvSpPr>
          <p:cNvPr id="51245" name="Text Box 45"/>
          <p:cNvSpPr txBox="1">
            <a:spLocks noChangeArrowheads="1"/>
          </p:cNvSpPr>
          <p:nvPr/>
        </p:nvSpPr>
        <p:spPr bwMode="auto">
          <a:xfrm>
            <a:off x="4479925" y="3297238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52232" name="Text Box 59"/>
          <p:cNvSpPr txBox="1">
            <a:spLocks noChangeArrowheads="1"/>
          </p:cNvSpPr>
          <p:nvPr/>
        </p:nvSpPr>
        <p:spPr bwMode="auto">
          <a:xfrm>
            <a:off x="1038225" y="304800"/>
            <a:ext cx="714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OldNewspaperTypes" panose="02000603060000020004" pitchFamily="2" charset="0"/>
              </a:rPr>
              <a:t>4-3  PRESENT </a:t>
            </a:r>
            <a:r>
              <a:rPr lang="es-419" altLang="en-US" sz="2000" dirty="0">
                <a:latin typeface="OldNewspaperTypes" panose="02000603060000020004" pitchFamily="2" charset="0"/>
              </a:rPr>
              <a:t>CONTINUOUS</a:t>
            </a:r>
            <a:r>
              <a:rPr lang="en-US" altLang="en-US" sz="2000" dirty="0">
                <a:latin typeface="OldNewspaperTypes" panose="02000603060000020004" pitchFamily="2" charset="0"/>
              </a:rPr>
              <a:t>: NEGATIVES</a:t>
            </a:r>
            <a:endParaRPr lang="en-US" altLang="en-US" sz="2000" i="1" dirty="0">
              <a:latin typeface="OldNewspaperTypes" panose="02000603060000020004" pitchFamily="2" charset="0"/>
            </a:endParaRPr>
          </a:p>
        </p:txBody>
      </p:sp>
      <p:sp>
        <p:nvSpPr>
          <p:cNvPr id="51264" name="AutoShape 64"/>
          <p:cNvSpPr>
            <a:spLocks noChangeArrowheads="1"/>
          </p:cNvSpPr>
          <p:nvPr/>
        </p:nvSpPr>
        <p:spPr bwMode="auto">
          <a:xfrm>
            <a:off x="3624263" y="4052888"/>
            <a:ext cx="5257800" cy="22098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        </a:t>
            </a:r>
            <a:endParaRPr lang="en-US" altLang="en-US" b="1" i="1"/>
          </a:p>
        </p:txBody>
      </p:sp>
      <p:sp>
        <p:nvSpPr>
          <p:cNvPr id="51265" name="Text Box 65"/>
          <p:cNvSpPr txBox="1">
            <a:spLocks noChangeArrowheads="1"/>
          </p:cNvSpPr>
          <p:nvPr/>
        </p:nvSpPr>
        <p:spPr bwMode="auto">
          <a:xfrm>
            <a:off x="3700463" y="4205289"/>
            <a:ext cx="5181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28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continuous</a:t>
            </a:r>
            <a:r>
              <a:rPr lang="en-US" altLang="en-US" sz="2800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negative</a:t>
            </a:r>
            <a:r>
              <a:rPr lang="en-US" altLang="en-US" sz="2800" dirty="0">
                <a:solidFill>
                  <a:schemeClr val="accent2"/>
                </a:solidFill>
                <a:latin typeface="OldNewspaperTypes" panose="02000603060000020004" pitchFamily="2" charset="0"/>
              </a:rPr>
              <a:t>:</a:t>
            </a:r>
          </a:p>
          <a:p>
            <a:pPr eaLnBrk="1" hangingPunct="1"/>
            <a:r>
              <a:rPr lang="en-US" altLang="en-US" sz="28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am</a:t>
            </a:r>
          </a:p>
          <a:p>
            <a:pPr eaLnBrk="1" hangingPunct="1"/>
            <a:r>
              <a:rPr lang="en-US" altLang="en-US" sz="28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is</a:t>
            </a:r>
          </a:p>
          <a:p>
            <a:pPr eaLnBrk="1" hangingPunct="1"/>
            <a:r>
              <a:rPr lang="en-US" altLang="en-US" sz="28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        are</a:t>
            </a:r>
          </a:p>
          <a:p>
            <a:pPr eaLnBrk="1" hangingPunct="1"/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51266" name="Text Box 66"/>
          <p:cNvSpPr txBox="1">
            <a:spLocks noChangeArrowheads="1"/>
          </p:cNvSpPr>
          <p:nvPr/>
        </p:nvSpPr>
        <p:spPr bwMode="auto">
          <a:xfrm>
            <a:off x="6045200" y="5157788"/>
            <a:ext cx="2371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+ </a:t>
            </a:r>
            <a:r>
              <a:rPr lang="en-US" altLang="en-US" sz="32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not</a:t>
            </a:r>
            <a:r>
              <a:rPr lang="en-US" altLang="en-US" sz="3200" b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+ </a:t>
            </a:r>
            <a:r>
              <a:rPr lang="en-US" altLang="en-US" sz="3200" b="1" i="1" dirty="0">
                <a:solidFill>
                  <a:schemeClr val="accent2"/>
                </a:solidFill>
                <a:latin typeface="OldNewspaperTypes" panose="02000603060000020004" pitchFamily="2" charset="0"/>
              </a:rPr>
              <a:t>-</a:t>
            </a:r>
            <a:r>
              <a:rPr lang="en-US" altLang="en-US" sz="3200" b="1" i="1" dirty="0" err="1">
                <a:solidFill>
                  <a:schemeClr val="accent2"/>
                </a:solidFill>
                <a:latin typeface="OldNewspaperTypes" panose="02000603060000020004" pitchFamily="2" charset="0"/>
              </a:rPr>
              <a:t>ing</a:t>
            </a:r>
            <a:endParaRPr lang="en-US" altLang="en-US" sz="3200" b="1" i="1" dirty="0">
              <a:solidFill>
                <a:schemeClr val="accent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51267" name="AutoShape 67"/>
          <p:cNvSpPr>
            <a:spLocks/>
          </p:cNvSpPr>
          <p:nvPr/>
        </p:nvSpPr>
        <p:spPr bwMode="auto">
          <a:xfrm>
            <a:off x="5664200" y="4822825"/>
            <a:ext cx="304800" cy="1295400"/>
          </a:xfrm>
          <a:prstGeom prst="rightBrace">
            <a:avLst>
              <a:gd name="adj1" fmla="val 3541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5" name="Picture 2" descr="Resultado de imagen para a man yawning vint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07482"/>
            <a:ext cx="2710820" cy="428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esultado de imagen para walker walki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3" r="26737"/>
          <a:stretch/>
        </p:blipFill>
        <p:spPr bwMode="auto">
          <a:xfrm>
            <a:off x="80963" y="2144344"/>
            <a:ext cx="3505200" cy="436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sultado de imagen para boys laughing vint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8" y="2655788"/>
            <a:ext cx="3466234" cy="270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51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0" grpId="0"/>
      <p:bldP spid="51268" grpId="0"/>
      <p:bldP spid="51268" grpId="1"/>
      <p:bldP spid="51270" grpId="0"/>
      <p:bldP spid="51245" grpId="0"/>
      <p:bldP spid="51264" grpId="0" animBg="1"/>
      <p:bldP spid="51265" grpId="0"/>
      <p:bldP spid="51266" grpId="0"/>
      <p:bldP spid="5126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88B5CA-77A2-41EF-9512-50C5FFC03A9F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60421" name="Text Box 10"/>
          <p:cNvSpPr txBox="1">
            <a:spLocks noChangeArrowheads="1"/>
          </p:cNvSpPr>
          <p:nvPr/>
        </p:nvSpPr>
        <p:spPr bwMode="auto">
          <a:xfrm>
            <a:off x="1038225" y="304800"/>
            <a:ext cx="7143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 smtClean="0">
                <a:latin typeface="OldNewspaperTypes" panose="02000603060000020004" pitchFamily="2" charset="0"/>
              </a:rPr>
              <a:t>PRESENT 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CONTINUOUS</a:t>
            </a:r>
            <a:r>
              <a:rPr lang="en-US" altLang="en-US" sz="2400" dirty="0" smtClean="0">
                <a:latin typeface="OldNewspaperTypes" panose="02000603060000020004" pitchFamily="2" charset="0"/>
              </a:rPr>
              <a:t>: </a:t>
            </a:r>
            <a:r>
              <a:rPr lang="en-US" altLang="en-US" sz="2400" dirty="0">
                <a:latin typeface="OldNewspaperTypes" panose="02000603060000020004" pitchFamily="2" charset="0"/>
              </a:rPr>
              <a:t>QUESTIONS</a:t>
            </a:r>
            <a:endParaRPr lang="en-US" altLang="en-US" sz="2400" i="1" dirty="0">
              <a:latin typeface="OldNewspaperTypes" panose="02000603060000020004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52600"/>
            <a:ext cx="6015456" cy="4154424"/>
          </a:xfrm>
          <a:prstGeom prst="rect">
            <a:avLst/>
          </a:prstGeom>
        </p:spPr>
      </p:pic>
      <p:sp>
        <p:nvSpPr>
          <p:cNvPr id="60419" name="Text Box 2"/>
          <p:cNvSpPr txBox="1">
            <a:spLocks noChangeArrowheads="1"/>
          </p:cNvSpPr>
          <p:nvPr/>
        </p:nvSpPr>
        <p:spPr bwMode="auto">
          <a:xfrm rot="21116392">
            <a:off x="457200" y="2971800"/>
            <a:ext cx="5334000" cy="1143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dirty="0">
                <a:latin typeface="OldNewspaperTypes" panose="02000603060000020004" pitchFamily="2" charset="0"/>
              </a:rPr>
              <a:t>Is </a:t>
            </a:r>
            <a:r>
              <a:rPr lang="es-419" altLang="en-US" sz="4000" dirty="0" smtClean="0">
                <a:latin typeface="OldNewspaperTypes" panose="02000603060000020004" pitchFamily="2" charset="0"/>
              </a:rPr>
              <a:t>Ester</a:t>
            </a:r>
            <a:r>
              <a:rPr lang="en-US" altLang="en-US" sz="4000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4000" dirty="0">
                <a:latin typeface="OldNewspaperTypes" panose="02000603060000020004" pitchFamily="2" charset="0"/>
              </a:rPr>
              <a:t>walking?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00A05D-3EC9-45D7-BE65-BC815C80E69D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62467" name="Rectangle 23"/>
          <p:cNvSpPr>
            <a:spLocks noChangeArrowheads="1"/>
          </p:cNvSpPr>
          <p:nvPr/>
        </p:nvSpPr>
        <p:spPr bwMode="auto">
          <a:xfrm>
            <a:off x="5715000" y="3429000"/>
            <a:ext cx="3048000" cy="4191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0351" name="Rectangle 15"/>
          <p:cNvSpPr>
            <a:spLocks noChangeArrowheads="1"/>
          </p:cNvSpPr>
          <p:nvPr/>
        </p:nvSpPr>
        <p:spPr bwMode="auto">
          <a:xfrm>
            <a:off x="5798447" y="2971800"/>
            <a:ext cx="25985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Yes, </a:t>
            </a:r>
            <a:r>
              <a:rPr lang="en-US" altLang="en-US" sz="2800" b="1" i="1" dirty="0">
                <a:latin typeface="OldNewspaperTypes" panose="02000603060000020004" pitchFamily="2" charset="0"/>
              </a:rPr>
              <a:t>she</a:t>
            </a:r>
            <a:r>
              <a:rPr lang="en-US" altLang="en-US" sz="2800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00CC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2800" dirty="0">
                <a:latin typeface="OldNewspaperTypes" panose="02000603060000020004" pitchFamily="2" charset="0"/>
              </a:rPr>
              <a:t>. </a:t>
            </a:r>
          </a:p>
          <a:p>
            <a:pPr algn="ctr" eaLnBrk="1" hangingPunct="1"/>
            <a:r>
              <a:rPr lang="en-US" altLang="en-US" sz="2800" dirty="0">
                <a:latin typeface="OldNewspaperTypes" panose="02000603060000020004" pitchFamily="2" charset="0"/>
              </a:rPr>
              <a:t>She’s walking.</a:t>
            </a:r>
          </a:p>
        </p:txBody>
      </p:sp>
      <p:sp>
        <p:nvSpPr>
          <p:cNvPr id="62469" name="Text Box 25"/>
          <p:cNvSpPr txBox="1">
            <a:spLocks noChangeArrowheads="1"/>
          </p:cNvSpPr>
          <p:nvPr/>
        </p:nvSpPr>
        <p:spPr bwMode="auto">
          <a:xfrm>
            <a:off x="-284539" y="2133600"/>
            <a:ext cx="55998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006600"/>
                </a:solidFill>
                <a:latin typeface="OldNewspaperTypes" panose="02000603060000020004" pitchFamily="2" charset="0"/>
              </a:rPr>
              <a:t>         </a:t>
            </a:r>
            <a:r>
              <a:rPr lang="en-US" altLang="en-US" sz="28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 +  </a:t>
            </a:r>
            <a:r>
              <a:rPr lang="en-US" altLang="en-US" sz="2800" dirty="0">
                <a:latin typeface="OldNewspaperTypes" panose="02000603060000020004" pitchFamily="2" charset="0"/>
              </a:rPr>
              <a:t>SUBJECT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  + </a:t>
            </a:r>
            <a:r>
              <a:rPr lang="en-US" altLang="en-US" sz="2800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-ING</a:t>
            </a:r>
          </a:p>
        </p:txBody>
      </p:sp>
      <p:sp>
        <p:nvSpPr>
          <p:cNvPr id="62470" name="Rectangle 22"/>
          <p:cNvSpPr>
            <a:spLocks noChangeArrowheads="1"/>
          </p:cNvSpPr>
          <p:nvPr/>
        </p:nvSpPr>
        <p:spPr bwMode="auto">
          <a:xfrm>
            <a:off x="6096000" y="1638300"/>
            <a:ext cx="2362200" cy="3429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2471" name="Text Box 5"/>
          <p:cNvSpPr txBox="1">
            <a:spLocks noChangeArrowheads="1"/>
          </p:cNvSpPr>
          <p:nvPr/>
        </p:nvSpPr>
        <p:spPr bwMode="auto">
          <a:xfrm>
            <a:off x="180975" y="2667000"/>
            <a:ext cx="64398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(a)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2800" b="1" i="1" dirty="0">
                <a:solidFill>
                  <a:srgbClr val="00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     </a:t>
            </a:r>
            <a:r>
              <a:rPr lang="es-419" altLang="en-US" sz="2800" dirty="0" smtClean="0">
                <a:latin typeface="OldNewspaperTypes" panose="02000603060000020004" pitchFamily="2" charset="0"/>
              </a:rPr>
              <a:t>Ester</a:t>
            </a:r>
            <a:r>
              <a:rPr lang="en-US" altLang="en-US" sz="2800" b="1" i="1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   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walking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?</a:t>
            </a:r>
            <a:r>
              <a:rPr lang="en-US" altLang="en-US" sz="2000" b="1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   </a:t>
            </a:r>
            <a:r>
              <a:rPr lang="en-US" altLang="en-US" sz="24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endParaRPr lang="en-US" altLang="en-US" sz="2400" b="1" i="1" dirty="0">
              <a:solidFill>
                <a:srgbClr val="0066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62472" name="Text Box 6"/>
          <p:cNvSpPr txBox="1">
            <a:spLocks noChangeArrowheads="1"/>
          </p:cNvSpPr>
          <p:nvPr/>
        </p:nvSpPr>
        <p:spPr bwMode="auto">
          <a:xfrm>
            <a:off x="974725" y="1773238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62473" name="Text Box 7"/>
          <p:cNvSpPr txBox="1">
            <a:spLocks noChangeArrowheads="1"/>
          </p:cNvSpPr>
          <p:nvPr/>
        </p:nvSpPr>
        <p:spPr bwMode="auto">
          <a:xfrm>
            <a:off x="1638419" y="1462088"/>
            <a:ext cx="2115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62474" name="Text Box 8"/>
          <p:cNvSpPr txBox="1">
            <a:spLocks noChangeArrowheads="1"/>
          </p:cNvSpPr>
          <p:nvPr/>
        </p:nvSpPr>
        <p:spPr bwMode="auto">
          <a:xfrm>
            <a:off x="6006279" y="1219200"/>
            <a:ext cx="24416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OldNewspaperTypes" panose="02000603060000020004" pitchFamily="2" charset="0"/>
              </a:rPr>
              <a:t>SHORT ANSWER</a:t>
            </a:r>
          </a:p>
          <a:p>
            <a:pPr algn="ctr" eaLnBrk="1" hangingPunct="1">
              <a:lnSpc>
                <a:spcPct val="120000"/>
              </a:lnSpc>
            </a:pPr>
            <a:r>
              <a:rPr lang="en-US" altLang="en-US" sz="2000" dirty="0">
                <a:solidFill>
                  <a:schemeClr val="tx2"/>
                </a:solidFill>
                <a:latin typeface="OldNewspaperTypes" panose="02000603060000020004" pitchFamily="2" charset="0"/>
              </a:rPr>
              <a:t>  LONG ANSWER</a:t>
            </a:r>
          </a:p>
        </p:txBody>
      </p:sp>
      <p:sp>
        <p:nvSpPr>
          <p:cNvPr id="62477" name="Rectangle 19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2478" name="Line 24"/>
          <p:cNvSpPr>
            <a:spLocks noChangeShapeType="1"/>
          </p:cNvSpPr>
          <p:nvPr/>
        </p:nvSpPr>
        <p:spPr bwMode="auto">
          <a:xfrm>
            <a:off x="228600" y="1981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270362" name="Text Box 26"/>
          <p:cNvSpPr txBox="1">
            <a:spLocks noChangeArrowheads="1"/>
          </p:cNvSpPr>
          <p:nvPr/>
        </p:nvSpPr>
        <p:spPr bwMode="auto">
          <a:xfrm>
            <a:off x="195263" y="3519488"/>
            <a:ext cx="6847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(b)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 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   </a:t>
            </a:r>
            <a:r>
              <a:rPr lang="en-US" altLang="en-US" sz="2800" dirty="0">
                <a:latin typeface="OldNewspaperTypes" panose="02000603060000020004" pitchFamily="2" charset="0"/>
              </a:rPr>
              <a:t>they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   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studying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?</a:t>
            </a:r>
            <a:r>
              <a:rPr lang="en-US" altLang="en-US" sz="2000" b="1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   </a:t>
            </a:r>
            <a:endParaRPr lang="en-US" altLang="en-US" sz="2400" b="1" i="1" dirty="0">
              <a:solidFill>
                <a:srgbClr val="006600"/>
              </a:solidFill>
              <a:latin typeface="OldNewspaperTypes" panose="02000603060000020004" pitchFamily="2" charset="0"/>
            </a:endParaRPr>
          </a:p>
        </p:txBody>
      </p:sp>
      <p:pic>
        <p:nvPicPr>
          <p:cNvPr id="270363" name="Picture 27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24325"/>
            <a:ext cx="3810000" cy="210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0364" name="Rectangle 28"/>
          <p:cNvSpPr>
            <a:spLocks noChangeArrowheads="1"/>
          </p:cNvSpPr>
          <p:nvPr/>
        </p:nvSpPr>
        <p:spPr bwMode="auto">
          <a:xfrm>
            <a:off x="5524223" y="2951946"/>
            <a:ext cx="340574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dirty="0">
                <a:latin typeface="OldNewspaperTypes" panose="02000603060000020004" pitchFamily="2" charset="0"/>
              </a:rPr>
              <a:t>Yes, </a:t>
            </a:r>
            <a:r>
              <a:rPr lang="en-US" altLang="en-US" sz="2800" b="1" i="1" dirty="0">
                <a:latin typeface="OldNewspaperTypes" panose="02000603060000020004" pitchFamily="2" charset="0"/>
              </a:rPr>
              <a:t>they</a:t>
            </a:r>
            <a:r>
              <a:rPr lang="en-US" altLang="en-US" sz="2800" i="1" dirty="0"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2800" dirty="0">
                <a:latin typeface="OldNewspaperTypes" panose="02000603060000020004" pitchFamily="2" charset="0"/>
              </a:rPr>
              <a:t>. </a:t>
            </a:r>
          </a:p>
          <a:p>
            <a:pPr algn="ctr" eaLnBrk="1" hangingPunct="1"/>
            <a:r>
              <a:rPr lang="en-US" altLang="en-US" sz="2800" dirty="0">
                <a:latin typeface="OldNewspaperTypes" panose="02000603060000020004" pitchFamily="2" charset="0"/>
              </a:rPr>
              <a:t>They are studying.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038225" y="304800"/>
            <a:ext cx="7143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 smtClean="0">
                <a:latin typeface="OldNewspaperTypes" panose="02000603060000020004" pitchFamily="2" charset="0"/>
              </a:rPr>
              <a:t>PRESENT 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CONTINUOUS</a:t>
            </a:r>
            <a:r>
              <a:rPr lang="en-US" altLang="en-US" sz="2400" dirty="0" smtClean="0">
                <a:latin typeface="OldNewspaperTypes" panose="02000603060000020004" pitchFamily="2" charset="0"/>
              </a:rPr>
              <a:t>: </a:t>
            </a:r>
            <a:r>
              <a:rPr lang="en-US" altLang="en-US" sz="2400" dirty="0">
                <a:latin typeface="OldNewspaperTypes" panose="02000603060000020004" pitchFamily="2" charset="0"/>
              </a:rPr>
              <a:t>QUESTIONS</a:t>
            </a:r>
            <a:endParaRPr lang="en-US" altLang="en-US" sz="2400" i="1" dirty="0"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51" grpId="0"/>
      <p:bldP spid="270362" grpId="0"/>
      <p:bldP spid="27036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8AC165-5DF3-4952-97B6-09B8CE037AC1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64515" name="Rectangle 2"/>
          <p:cNvSpPr>
            <a:spLocks noChangeArrowheads="1"/>
          </p:cNvSpPr>
          <p:nvPr/>
        </p:nvSpPr>
        <p:spPr bwMode="auto">
          <a:xfrm>
            <a:off x="4572000" y="4267200"/>
            <a:ext cx="4267200" cy="10668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41" name="Rectangle 21"/>
          <p:cNvSpPr>
            <a:spLocks noChangeArrowheads="1"/>
          </p:cNvSpPr>
          <p:nvPr/>
        </p:nvSpPr>
        <p:spPr bwMode="auto">
          <a:xfrm>
            <a:off x="4648200" y="3429000"/>
            <a:ext cx="4648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800080"/>
                </a:solidFill>
              </a:rPr>
              <a:t>                   </a:t>
            </a:r>
            <a:r>
              <a:rPr lang="en-US" altLang="en-US" sz="2800" b="1" i="1" dirty="0"/>
              <a:t>The car.</a:t>
            </a:r>
            <a:r>
              <a:rPr lang="en-US" altLang="en-US" sz="2800" dirty="0"/>
              <a:t> </a:t>
            </a:r>
          </a:p>
          <a:p>
            <a:pPr eaLnBrk="1" hangingPunct="1"/>
            <a:endParaRPr lang="en-US" altLang="en-US" sz="2800" dirty="0">
              <a:latin typeface="OldNewspaperTypes" panose="02000603060000020004" pitchFamily="2" charset="0"/>
            </a:endParaRPr>
          </a:p>
          <a:p>
            <a:pPr eaLnBrk="1" hangingPunct="1"/>
            <a:endParaRPr lang="en-US" altLang="en-US" sz="2800" dirty="0"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They are washing the car</a:t>
            </a:r>
            <a:r>
              <a:rPr lang="en-US" altLang="en-US" sz="2800" dirty="0"/>
              <a:t>.</a:t>
            </a:r>
          </a:p>
        </p:txBody>
      </p:sp>
      <p:sp>
        <p:nvSpPr>
          <p:cNvPr id="440339" name="Rectangle 19"/>
          <p:cNvSpPr>
            <a:spLocks noChangeArrowheads="1"/>
          </p:cNvSpPr>
          <p:nvPr/>
        </p:nvSpPr>
        <p:spPr bwMode="auto">
          <a:xfrm>
            <a:off x="5105400" y="3429000"/>
            <a:ext cx="32940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800080"/>
                </a:solidFill>
              </a:rPr>
              <a:t> </a:t>
            </a:r>
            <a:r>
              <a:rPr lang="en-US" altLang="en-US" sz="2800" b="1" i="1" dirty="0"/>
              <a:t>In the classroom.</a:t>
            </a:r>
            <a:r>
              <a:rPr lang="en-US" altLang="en-US" sz="2800" dirty="0"/>
              <a:t> 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They are studying</a:t>
            </a:r>
          </a:p>
          <a:p>
            <a:pPr eaLnBrk="1" hangingPunct="1"/>
            <a:r>
              <a:rPr lang="en-US" altLang="en-US" sz="2800" dirty="0"/>
              <a:t> in the classroom.</a:t>
            </a:r>
          </a:p>
        </p:txBody>
      </p:sp>
      <p:sp>
        <p:nvSpPr>
          <p:cNvPr id="440342" name="Text Box 22"/>
          <p:cNvSpPr txBox="1">
            <a:spLocks noChangeArrowheads="1"/>
          </p:cNvSpPr>
          <p:nvPr/>
        </p:nvSpPr>
        <p:spPr bwMode="auto">
          <a:xfrm>
            <a:off x="312686" y="2767340"/>
            <a:ext cx="74099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(d)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What   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006600"/>
                </a:solidFill>
                <a:latin typeface="OldNewspaperTypes" panose="02000603060000020004" pitchFamily="2" charset="0"/>
              </a:rPr>
              <a:t>are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sz="2800" dirty="0">
                <a:latin typeface="OldNewspaperTypes" panose="02000603060000020004" pitchFamily="2" charset="0"/>
              </a:rPr>
              <a:t>they 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washing</a:t>
            </a:r>
            <a:r>
              <a:rPr lang="en-US" altLang="en-US" sz="2800" i="1" dirty="0">
                <a:solidFill>
                  <a:schemeClr val="tx2"/>
                </a:solidFill>
                <a:latin typeface="OldNewspaperTypes" panose="02000603060000020004" pitchFamily="2" charset="0"/>
              </a:rPr>
              <a:t>?</a:t>
            </a:r>
            <a:r>
              <a:rPr lang="en-US" altLang="en-US" sz="2000" b="1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   </a:t>
            </a:r>
            <a:r>
              <a:rPr lang="en-US" altLang="en-US" sz="24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endParaRPr lang="en-US" altLang="en-US" sz="2400" b="1" i="1" dirty="0">
              <a:solidFill>
                <a:srgbClr val="0066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40343" name="Text Box 23"/>
          <p:cNvSpPr txBox="1">
            <a:spLocks noChangeArrowheads="1"/>
          </p:cNvSpPr>
          <p:nvPr/>
        </p:nvSpPr>
        <p:spPr bwMode="auto">
          <a:xfrm>
            <a:off x="452438" y="3124200"/>
            <a:ext cx="832003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(e)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Why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	  </a:t>
            </a:r>
            <a:r>
              <a:rPr lang="en-US" altLang="en-US" sz="2800" b="1" i="1" dirty="0">
                <a:solidFill>
                  <a:srgbClr val="006600"/>
                </a:solidFill>
                <a:latin typeface="OldNewspaperTypes" panose="02000603060000020004" pitchFamily="2" charset="0"/>
              </a:rPr>
              <a:t>are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2800" dirty="0">
                <a:latin typeface="OldNewspaperTypes" panose="02000603060000020004" pitchFamily="2" charset="0"/>
              </a:rPr>
              <a:t>they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washing </a:t>
            </a:r>
            <a:r>
              <a:rPr lang="en-US" altLang="en-US" sz="2800" dirty="0">
                <a:solidFill>
                  <a:srgbClr val="FF0066"/>
                </a:solidFill>
                <a:latin typeface="OldNewspaperTypes" panose="02000603060000020004" pitchFamily="2" charset="0"/>
              </a:rPr>
              <a:t>the car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?</a:t>
            </a:r>
            <a:r>
              <a:rPr lang="en-US" altLang="en-US" sz="2000" b="1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   </a:t>
            </a:r>
            <a:endParaRPr lang="en-US" altLang="en-US" sz="2000" dirty="0">
              <a:solidFill>
                <a:schemeClr val="tx2"/>
              </a:solidFill>
              <a:latin typeface="OldNewspaperTypes" panose="02000603060000020004" pitchFamily="2" charset="0"/>
            </a:endParaRPr>
          </a:p>
          <a:p>
            <a:pPr eaLnBrk="1" hangingPunct="1"/>
            <a:endParaRPr lang="en-US" altLang="en-US" sz="2400" b="1" i="1" dirty="0">
              <a:solidFill>
                <a:srgbClr val="006600"/>
              </a:solidFill>
              <a:latin typeface="OldNewspaperTypes" panose="02000603060000020004" pitchFamily="2" charset="0"/>
            </a:endParaRPr>
          </a:p>
        </p:txBody>
      </p:sp>
      <p:sp>
        <p:nvSpPr>
          <p:cNvPr id="440338" name="Text Box 18"/>
          <p:cNvSpPr txBox="1">
            <a:spLocks noChangeArrowheads="1"/>
          </p:cNvSpPr>
          <p:nvPr/>
        </p:nvSpPr>
        <p:spPr bwMode="auto">
          <a:xfrm>
            <a:off x="255588" y="2366963"/>
            <a:ext cx="70422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OldNewspaperTypes" panose="02000603060000020004" pitchFamily="2" charset="0"/>
              </a:rPr>
              <a:t>(c)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OldNewspaperTypes" panose="02000603060000020004" pitchFamily="2" charset="0"/>
              </a:rPr>
              <a:t>Where </a:t>
            </a:r>
            <a:r>
              <a:rPr lang="en-US" altLang="en-US" sz="2800" b="1" dirty="0">
                <a:solidFill>
                  <a:srgbClr val="800080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2800" b="1" i="1" dirty="0">
                <a:solidFill>
                  <a:srgbClr val="00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 </a:t>
            </a:r>
            <a:r>
              <a:rPr lang="en-US" altLang="en-US" sz="2800" dirty="0">
                <a:latin typeface="OldNewspaperTypes" panose="02000603060000020004" pitchFamily="2" charset="0"/>
              </a:rPr>
              <a:t>they</a:t>
            </a:r>
            <a:r>
              <a:rPr lang="en-US" altLang="en-US" sz="2800" b="1" i="1" dirty="0">
                <a:solidFill>
                  <a:schemeClr val="tx2"/>
                </a:solidFill>
                <a:latin typeface="OldNewspaperTypes" panose="02000603060000020004" pitchFamily="2" charset="0"/>
              </a:rPr>
              <a:t>  </a:t>
            </a:r>
            <a:r>
              <a:rPr lang="en-US" altLang="en-US" sz="28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studying</a:t>
            </a:r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?</a:t>
            </a:r>
            <a:r>
              <a:rPr lang="en-US" altLang="en-US" sz="2800" b="1" dirty="0">
                <a:solidFill>
                  <a:srgbClr val="009900"/>
                </a:solidFill>
                <a:latin typeface="OldNewspaperTypes" panose="02000603060000020004" pitchFamily="2" charset="0"/>
              </a:rPr>
              <a:t>          </a:t>
            </a:r>
          </a:p>
        </p:txBody>
      </p:sp>
      <p:sp>
        <p:nvSpPr>
          <p:cNvPr id="64521" name="Rectangle 5"/>
          <p:cNvSpPr>
            <a:spLocks noChangeArrowheads="1"/>
          </p:cNvSpPr>
          <p:nvPr/>
        </p:nvSpPr>
        <p:spPr bwMode="auto">
          <a:xfrm>
            <a:off x="6096000" y="1638300"/>
            <a:ext cx="2362200" cy="3429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22" name="Text Box 7"/>
          <p:cNvSpPr txBox="1">
            <a:spLocks noChangeArrowheads="1"/>
          </p:cNvSpPr>
          <p:nvPr/>
        </p:nvSpPr>
        <p:spPr bwMode="auto">
          <a:xfrm>
            <a:off x="974725" y="1773238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64523" name="Text Box 8"/>
          <p:cNvSpPr txBox="1">
            <a:spLocks noChangeArrowheads="1"/>
          </p:cNvSpPr>
          <p:nvPr/>
        </p:nvSpPr>
        <p:spPr bwMode="auto">
          <a:xfrm>
            <a:off x="1638419" y="1462088"/>
            <a:ext cx="2115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QUESTION</a:t>
            </a:r>
          </a:p>
        </p:txBody>
      </p:sp>
      <p:sp>
        <p:nvSpPr>
          <p:cNvPr id="64524" name="Text Box 9"/>
          <p:cNvSpPr txBox="1">
            <a:spLocks noChangeArrowheads="1"/>
          </p:cNvSpPr>
          <p:nvPr/>
        </p:nvSpPr>
        <p:spPr bwMode="auto">
          <a:xfrm>
            <a:off x="6022154" y="1295400"/>
            <a:ext cx="24416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dirty="0">
                <a:solidFill>
                  <a:schemeClr val="tx2"/>
                </a:solidFill>
                <a:latin typeface="OldNewspaperTypes" panose="02000603060000020004" pitchFamily="2" charset="0"/>
              </a:rPr>
              <a:t>SHORT ANSWER</a:t>
            </a:r>
          </a:p>
          <a:p>
            <a:pPr algn="ctr" eaLnBrk="1" hangingPunct="1"/>
            <a:r>
              <a:rPr lang="en-US" altLang="en-US" sz="2000" dirty="0">
                <a:solidFill>
                  <a:schemeClr val="tx2"/>
                </a:solidFill>
                <a:latin typeface="OldNewspaperTypes" panose="02000603060000020004" pitchFamily="2" charset="0"/>
              </a:rPr>
              <a:t>  LONG ANSWER</a:t>
            </a:r>
          </a:p>
        </p:txBody>
      </p:sp>
      <p:sp>
        <p:nvSpPr>
          <p:cNvPr id="64526" name="Rectangle 12"/>
          <p:cNvSpPr>
            <a:spLocks noChangeArrowheads="1"/>
          </p:cNvSpPr>
          <p:nvPr/>
        </p:nvSpPr>
        <p:spPr bwMode="auto">
          <a:xfrm>
            <a:off x="228600" y="1219200"/>
            <a:ext cx="8683625" cy="5281613"/>
          </a:xfrm>
          <a:prstGeom prst="rect">
            <a:avLst/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27" name="Line 13"/>
          <p:cNvSpPr>
            <a:spLocks noChangeShapeType="1"/>
          </p:cNvSpPr>
          <p:nvPr/>
        </p:nvSpPr>
        <p:spPr bwMode="auto">
          <a:xfrm>
            <a:off x="228600" y="1981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s-ES"/>
          </a:p>
        </p:txBody>
      </p:sp>
      <p:pic>
        <p:nvPicPr>
          <p:cNvPr id="440335" name="Picture 15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3810000" cy="2108200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-603250" y="2027238"/>
            <a:ext cx="7232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6600"/>
                </a:solidFill>
                <a:latin typeface="OldNewspaperTypes" panose="02000603060000020004" pitchFamily="2" charset="0"/>
              </a:rPr>
              <a:t>             </a:t>
            </a:r>
            <a:r>
              <a:rPr lang="en-US" altLang="en-US" sz="2400" dirty="0">
                <a:solidFill>
                  <a:srgbClr val="FF3300"/>
                </a:solidFill>
                <a:latin typeface="OldNewspaperTypes" panose="02000603060000020004" pitchFamily="2" charset="0"/>
              </a:rPr>
              <a:t>Q-WORD</a:t>
            </a:r>
            <a:r>
              <a:rPr lang="en-US" altLang="en-US" sz="2400" dirty="0">
                <a:solidFill>
                  <a:srgbClr val="00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dirty="0">
                <a:latin typeface="OldNewspaperTypes" panose="02000603060000020004" pitchFamily="2" charset="0"/>
              </a:rPr>
              <a:t>+</a:t>
            </a:r>
            <a:r>
              <a:rPr lang="en-US" altLang="en-US" sz="2400" dirty="0">
                <a:solidFill>
                  <a:srgbClr val="0066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24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BE</a:t>
            </a:r>
            <a:r>
              <a:rPr lang="en-US" altLang="en-US" sz="2400" dirty="0">
                <a:solidFill>
                  <a:schemeClr val="tx2"/>
                </a:solidFill>
                <a:latin typeface="OldNewspaperTypes" panose="02000603060000020004" pitchFamily="2" charset="0"/>
              </a:rPr>
              <a:t>  + </a:t>
            </a:r>
            <a:r>
              <a:rPr lang="en-US" altLang="en-US" sz="2400" dirty="0">
                <a:latin typeface="OldNewspaperTypes" panose="02000603060000020004" pitchFamily="2" charset="0"/>
              </a:rPr>
              <a:t>SUBJECT</a:t>
            </a:r>
            <a:r>
              <a:rPr lang="en-US" altLang="en-US" sz="2400" dirty="0">
                <a:solidFill>
                  <a:schemeClr val="tx2"/>
                </a:solidFill>
                <a:latin typeface="OldNewspaperTypes" panose="02000603060000020004" pitchFamily="2" charset="0"/>
              </a:rPr>
              <a:t>  + </a:t>
            </a:r>
            <a:r>
              <a:rPr lang="en-US" altLang="en-US" sz="2400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-ING</a:t>
            </a:r>
          </a:p>
        </p:txBody>
      </p:sp>
      <p:pic>
        <p:nvPicPr>
          <p:cNvPr id="440340" name="Picture 20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3621087"/>
            <a:ext cx="3810000" cy="2393950"/>
          </a:xfrm>
          <a:prstGeom prst="rect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4" name="Rectangle 24"/>
          <p:cNvSpPr>
            <a:spLocks noChangeArrowheads="1"/>
          </p:cNvSpPr>
          <p:nvPr/>
        </p:nvSpPr>
        <p:spPr bwMode="auto">
          <a:xfrm>
            <a:off x="4279900" y="3468375"/>
            <a:ext cx="4559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800080"/>
                </a:solidFill>
              </a:rPr>
              <a:t> </a:t>
            </a:r>
            <a:r>
              <a:rPr lang="en-US" altLang="en-US" sz="2800" b="1" i="1" dirty="0"/>
              <a:t>Because it’s dirty</a:t>
            </a:r>
            <a:r>
              <a:rPr lang="en-US" altLang="en-US" sz="2800" dirty="0"/>
              <a:t>. </a:t>
            </a:r>
          </a:p>
          <a:p>
            <a:pPr algn="ctr" eaLnBrk="1" hangingPunct="1"/>
            <a:endParaRPr lang="en-US" altLang="en-US" sz="2800" dirty="0"/>
          </a:p>
          <a:p>
            <a:pPr algn="ctr" eaLnBrk="1" hangingPunct="1"/>
            <a:r>
              <a:rPr lang="en-US" altLang="en-US" sz="2800" dirty="0">
                <a:latin typeface="OldNewspaperTypes" panose="02000603060000020004" pitchFamily="2" charset="0"/>
              </a:rPr>
              <a:t>They are washing the car because it’s dirty.</a:t>
            </a: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038225" y="304800"/>
            <a:ext cx="7143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 smtClean="0">
                <a:latin typeface="OldNewspaperTypes" panose="02000603060000020004" pitchFamily="2" charset="0"/>
              </a:rPr>
              <a:t>PRESENT </a:t>
            </a:r>
            <a:r>
              <a:rPr lang="es-419" altLang="en-US" sz="2400" dirty="0" smtClean="0">
                <a:latin typeface="OldNewspaperTypes" panose="02000603060000020004" pitchFamily="2" charset="0"/>
              </a:rPr>
              <a:t>CONTINUOUS</a:t>
            </a:r>
            <a:r>
              <a:rPr lang="en-US" altLang="en-US" sz="2400" dirty="0" smtClean="0">
                <a:latin typeface="OldNewspaperTypes" panose="02000603060000020004" pitchFamily="2" charset="0"/>
              </a:rPr>
              <a:t>: </a:t>
            </a:r>
            <a:r>
              <a:rPr lang="en-US" altLang="en-US" sz="2400" dirty="0">
                <a:latin typeface="OldNewspaperTypes" panose="02000603060000020004" pitchFamily="2" charset="0"/>
              </a:rPr>
              <a:t>QUESTIONS</a:t>
            </a:r>
            <a:endParaRPr lang="en-US" altLang="en-US" sz="2400" i="1" dirty="0">
              <a:latin typeface="OldNewspaperTypes" panose="0200060306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1" grpId="0"/>
      <p:bldP spid="440341" grpId="1"/>
      <p:bldP spid="440339" grpId="0"/>
      <p:bldP spid="440342" grpId="0"/>
      <p:bldP spid="440342" grpId="1"/>
      <p:bldP spid="440343" grpId="0"/>
      <p:bldP spid="440338" grpId="0"/>
      <p:bldP spid="4403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B85AF1-581F-4069-B630-0C33EFC38532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76803" name="Text Box 8"/>
          <p:cNvSpPr txBox="1">
            <a:spLocks noChangeArrowheads="1"/>
          </p:cNvSpPr>
          <p:nvPr/>
        </p:nvSpPr>
        <p:spPr bwMode="auto">
          <a:xfrm>
            <a:off x="304800" y="1828800"/>
            <a:ext cx="73964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Tx/>
              <a:buAutoNum type="alphaLcParenBoth"/>
            </a:pPr>
            <a:r>
              <a:rPr lang="en-US" altLang="en-US" sz="3200" dirty="0">
                <a:latin typeface="OldNewspaperTypes" panose="02000603060000020004" pitchFamily="2" charset="0"/>
              </a:rPr>
              <a:t> He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eats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pancakes </a:t>
            </a:r>
            <a:r>
              <a:rPr lang="en-US" altLang="en-US" sz="3200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every morning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76804" name="Text Box 16"/>
          <p:cNvSpPr txBox="1">
            <a:spLocks noChangeArrowheads="1"/>
          </p:cNvSpPr>
          <p:nvPr/>
        </p:nvSpPr>
        <p:spPr bwMode="auto">
          <a:xfrm>
            <a:off x="493321" y="1295400"/>
            <a:ext cx="28058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STATEMENTS</a:t>
            </a:r>
          </a:p>
        </p:txBody>
      </p:sp>
      <p:sp>
        <p:nvSpPr>
          <p:cNvPr id="229411" name="Text Box 35"/>
          <p:cNvSpPr txBox="1">
            <a:spLocks noChangeArrowheads="1"/>
          </p:cNvSpPr>
          <p:nvPr/>
        </p:nvSpPr>
        <p:spPr bwMode="auto">
          <a:xfrm>
            <a:off x="304800" y="2438400"/>
            <a:ext cx="72738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(b) He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 eating</a:t>
            </a:r>
            <a:r>
              <a:rPr lang="en-US" altLang="en-US" sz="3200" dirty="0">
                <a:latin typeface="OldNewspaperTypes" panose="02000603060000020004" pitchFamily="2" charset="0"/>
              </a:rPr>
              <a:t> pancakes </a:t>
            </a:r>
            <a:r>
              <a:rPr lang="en-US" altLang="en-US" sz="3200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right now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76806" name="Text Box 38"/>
          <p:cNvSpPr txBox="1">
            <a:spLocks noChangeArrowheads="1"/>
          </p:cNvSpPr>
          <p:nvPr/>
        </p:nvSpPr>
        <p:spPr bwMode="auto">
          <a:xfrm>
            <a:off x="76200" y="304800"/>
            <a:ext cx="876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 vs. </a:t>
            </a:r>
            <a:r>
              <a:rPr lang="en-US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</a:t>
            </a:r>
            <a:r>
              <a:rPr lang="es-419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continuous</a:t>
            </a:r>
            <a:endParaRPr lang="en-US" altLang="en-US" sz="40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  <p:sp>
        <p:nvSpPr>
          <p:cNvPr id="76807" name="Text Box 42"/>
          <p:cNvSpPr txBox="1">
            <a:spLocks noChangeArrowheads="1"/>
          </p:cNvSpPr>
          <p:nvPr/>
        </p:nvSpPr>
        <p:spPr bwMode="auto">
          <a:xfrm>
            <a:off x="304800" y="3048000"/>
            <a:ext cx="50770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(c) David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rides</a:t>
            </a:r>
            <a:r>
              <a:rPr lang="en-US" altLang="en-US" sz="3200" dirty="0">
                <a:solidFill>
                  <a:srgbClr val="3333FF"/>
                </a:solidFill>
                <a:latin typeface="OldNewspaperTypes" panose="02000603060000020004" pitchFamily="2" charset="0"/>
              </a:rPr>
              <a:t> every day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.</a:t>
            </a:r>
          </a:p>
        </p:txBody>
      </p:sp>
      <p:sp>
        <p:nvSpPr>
          <p:cNvPr id="229419" name="Text Box 43"/>
          <p:cNvSpPr txBox="1">
            <a:spLocks noChangeArrowheads="1"/>
          </p:cNvSpPr>
          <p:nvPr/>
        </p:nvSpPr>
        <p:spPr bwMode="auto">
          <a:xfrm>
            <a:off x="304800" y="3657600"/>
            <a:ext cx="57974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(d) David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 riding</a:t>
            </a:r>
            <a:r>
              <a:rPr lang="en-US" altLang="en-US" sz="3200" dirty="0">
                <a:solidFill>
                  <a:srgbClr val="009900"/>
                </a:solidFill>
                <a:latin typeface="OldNewspaperTypes" panose="02000603060000020004" pitchFamily="2" charset="0"/>
              </a:rPr>
              <a:t> right now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76809" name="AutoShape 46"/>
          <p:cNvSpPr>
            <a:spLocks noChangeArrowheads="1"/>
          </p:cNvSpPr>
          <p:nvPr/>
        </p:nvSpPr>
        <p:spPr bwMode="auto">
          <a:xfrm>
            <a:off x="457200" y="4572000"/>
            <a:ext cx="3657600" cy="1676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29423" name="AutoShape 47"/>
          <p:cNvSpPr>
            <a:spLocks noChangeArrowheads="1"/>
          </p:cNvSpPr>
          <p:nvPr/>
        </p:nvSpPr>
        <p:spPr bwMode="auto">
          <a:xfrm>
            <a:off x="4648200" y="4572000"/>
            <a:ext cx="4267200" cy="1447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29425" name="Text Box 49"/>
          <p:cNvSpPr txBox="1">
            <a:spLocks noChangeArrowheads="1"/>
          </p:cNvSpPr>
          <p:nvPr/>
        </p:nvSpPr>
        <p:spPr bwMode="auto">
          <a:xfrm>
            <a:off x="4648200" y="4572000"/>
            <a:ext cx="4191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en-US" sz="3200" b="1" u="sng" dirty="0">
                <a:solidFill>
                  <a:srgbClr val="009900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3200" b="1" u="sng" dirty="0" smtClean="0">
                <a:solidFill>
                  <a:srgbClr val="009900"/>
                </a:solidFill>
                <a:latin typeface="OldNewspaperTypes" panose="02000603060000020004" pitchFamily="2" charset="0"/>
              </a:rPr>
              <a:t>continmuous</a:t>
            </a:r>
            <a:endParaRPr lang="en-US" altLang="en-US" sz="3200" dirty="0">
              <a:solidFill>
                <a:srgbClr val="009900"/>
              </a:solidFill>
              <a:latin typeface="OldNewspaperTypes" panose="02000603060000020004" pitchFamily="2" charset="0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en-US" sz="3200" dirty="0">
                <a:latin typeface="OldNewspaperTypes" panose="02000603060000020004" pitchFamily="2" charset="0"/>
              </a:rPr>
              <a:t>actions - now</a:t>
            </a:r>
          </a:p>
        </p:txBody>
      </p:sp>
      <p:sp>
        <p:nvSpPr>
          <p:cNvPr id="76812" name="Text Box 50"/>
          <p:cNvSpPr txBox="1">
            <a:spLocks noChangeArrowheads="1"/>
          </p:cNvSpPr>
          <p:nvPr/>
        </p:nvSpPr>
        <p:spPr bwMode="auto">
          <a:xfrm>
            <a:off x="609600" y="4648200"/>
            <a:ext cx="32004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u="sng" dirty="0">
                <a:solidFill>
                  <a:srgbClr val="3333FF"/>
                </a:solidFill>
                <a:latin typeface="OldNewspaperTypes" panose="02000603060000020004" pitchFamily="2" charset="0"/>
              </a:rPr>
              <a:t>simple present</a:t>
            </a:r>
            <a:endParaRPr lang="en-US" altLang="en-US" sz="3200" dirty="0">
              <a:solidFill>
                <a:srgbClr val="3333FF"/>
              </a:solidFill>
              <a:latin typeface="OldNewspaperTypes" panose="02000603060000020004" pitchFamily="2" charset="0"/>
            </a:endParaRPr>
          </a:p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habits</a:t>
            </a:r>
          </a:p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usual activities</a:t>
            </a:r>
          </a:p>
          <a:p>
            <a:pPr eaLnBrk="1" hangingPunct="1"/>
            <a:endParaRPr lang="en-US" altLang="en-US" sz="3200" dirty="0"/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411" grpId="0"/>
      <p:bldP spid="229419" grpId="0"/>
      <p:bldP spid="229423" grpId="0" animBg="1"/>
      <p:bldP spid="2294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F26F57-9EEA-4589-A3C7-D5FD15E4A62D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8851" name="Text Box 4"/>
          <p:cNvSpPr txBox="1">
            <a:spLocks noChangeArrowheads="1"/>
          </p:cNvSpPr>
          <p:nvPr/>
        </p:nvSpPr>
        <p:spPr bwMode="auto">
          <a:xfrm>
            <a:off x="228600" y="1676400"/>
            <a:ext cx="82051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(e)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3200" dirty="0">
                <a:latin typeface="OldNewspaperTypes" panose="02000603060000020004" pitchFamily="2" charset="0"/>
              </a:rPr>
              <a:t> he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eat</a:t>
            </a:r>
            <a:r>
              <a:rPr lang="en-US" altLang="en-US" sz="3200" dirty="0">
                <a:latin typeface="OldNewspaperTypes" panose="02000603060000020004" pitchFamily="2" charset="0"/>
              </a:rPr>
              <a:t> pancakes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every morning</a:t>
            </a:r>
            <a:r>
              <a:rPr lang="en-US" altLang="en-US" sz="3200" dirty="0">
                <a:latin typeface="OldNewspaperTypes" panose="02000603060000020004" pitchFamily="2" charset="0"/>
              </a:rPr>
              <a:t>?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78852" name="Text Box 5"/>
          <p:cNvSpPr txBox="1">
            <a:spLocks noChangeArrowheads="1"/>
          </p:cNvSpPr>
          <p:nvPr/>
        </p:nvSpPr>
        <p:spPr bwMode="auto">
          <a:xfrm>
            <a:off x="732482" y="1143000"/>
            <a:ext cx="23355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QUESTIONS</a:t>
            </a:r>
          </a:p>
        </p:txBody>
      </p:sp>
      <p:sp>
        <p:nvSpPr>
          <p:cNvPr id="352262" name="Text Box 6"/>
          <p:cNvSpPr txBox="1">
            <a:spLocks noChangeArrowheads="1"/>
          </p:cNvSpPr>
          <p:nvPr/>
        </p:nvSpPr>
        <p:spPr bwMode="auto">
          <a:xfrm>
            <a:off x="6308725" y="53181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600">
              <a:solidFill>
                <a:schemeClr val="tx2"/>
              </a:solidFill>
            </a:endParaRPr>
          </a:p>
        </p:txBody>
      </p:sp>
      <p:sp>
        <p:nvSpPr>
          <p:cNvPr id="352263" name="Text Box 7"/>
          <p:cNvSpPr txBox="1">
            <a:spLocks noChangeArrowheads="1"/>
          </p:cNvSpPr>
          <p:nvPr/>
        </p:nvSpPr>
        <p:spPr bwMode="auto">
          <a:xfrm>
            <a:off x="228600" y="2286000"/>
            <a:ext cx="7218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(f)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dirty="0">
                <a:latin typeface="OldNewspaperTypes" panose="02000603060000020004" pitchFamily="2" charset="0"/>
              </a:rPr>
              <a:t> he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eating</a:t>
            </a:r>
            <a:r>
              <a:rPr lang="en-US" altLang="en-US" sz="3200" dirty="0">
                <a:latin typeface="OldNewspaperTypes" panose="02000603060000020004" pitchFamily="2" charset="0"/>
              </a:rPr>
              <a:t> pancakes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right now</a:t>
            </a:r>
            <a:r>
              <a:rPr lang="en-US" altLang="en-US" sz="3200" dirty="0">
                <a:latin typeface="OldNewspaperTypes" panose="02000603060000020004" pitchFamily="2" charset="0"/>
              </a:rPr>
              <a:t>?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52276" name="Rectangle 20"/>
          <p:cNvSpPr>
            <a:spLocks noChangeArrowheads="1"/>
          </p:cNvSpPr>
          <p:nvPr/>
        </p:nvSpPr>
        <p:spPr bwMode="auto">
          <a:xfrm>
            <a:off x="228600" y="3581400"/>
            <a:ext cx="59620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(h)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David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riding</a:t>
            </a:r>
            <a:r>
              <a:rPr lang="en-US" altLang="en-US" sz="3200" dirty="0">
                <a:latin typeface="OldNewspaperTypes" panose="02000603060000020004" pitchFamily="2" charset="0"/>
              </a:rPr>
              <a:t> right now?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78857" name="Rectangle 21"/>
          <p:cNvSpPr>
            <a:spLocks noChangeArrowheads="1"/>
          </p:cNvSpPr>
          <p:nvPr/>
        </p:nvSpPr>
        <p:spPr bwMode="auto">
          <a:xfrm>
            <a:off x="206375" y="2971800"/>
            <a:ext cx="6140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(g)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David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ride</a:t>
            </a:r>
            <a:r>
              <a:rPr lang="en-US" altLang="en-US" sz="3200" dirty="0">
                <a:latin typeface="OldNewspaperTypes" panose="02000603060000020004" pitchFamily="2" charset="0"/>
              </a:rPr>
              <a:t> every day?</a:t>
            </a:r>
            <a:endParaRPr lang="en-US" altLang="en-US" dirty="0">
              <a:latin typeface="OldNewspaperTypes" panose="02000603060000020004" pitchFamily="2" charset="0"/>
            </a:endParaRPr>
          </a:p>
        </p:txBody>
      </p:sp>
      <p:sp>
        <p:nvSpPr>
          <p:cNvPr id="78858" name="AutoShape 22"/>
          <p:cNvSpPr>
            <a:spLocks noChangeArrowheads="1"/>
          </p:cNvSpPr>
          <p:nvPr/>
        </p:nvSpPr>
        <p:spPr bwMode="auto">
          <a:xfrm>
            <a:off x="457200" y="4572000"/>
            <a:ext cx="3505200" cy="1676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78859" name="Text Box 24"/>
          <p:cNvSpPr txBox="1">
            <a:spLocks noChangeArrowheads="1"/>
          </p:cNvSpPr>
          <p:nvPr/>
        </p:nvSpPr>
        <p:spPr bwMode="auto">
          <a:xfrm>
            <a:off x="533400" y="4572000"/>
            <a:ext cx="3276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u="sng" dirty="0">
                <a:solidFill>
                  <a:srgbClr val="3333FF"/>
                </a:solidFill>
                <a:latin typeface="OldNewspaperTypes" panose="02000603060000020004" pitchFamily="2" charset="0"/>
              </a:rPr>
              <a:t>simple present</a:t>
            </a:r>
            <a:r>
              <a:rPr lang="en-US" altLang="en-US" sz="3200" dirty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3200" dirty="0">
                <a:latin typeface="OldNewspaperTypes" panose="02000603060000020004" pitchFamily="2" charset="0"/>
              </a:rPr>
              <a:t> and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3200" dirty="0">
                <a:latin typeface="OldNewspaperTypes" panose="02000603060000020004" pitchFamily="2" charset="0"/>
              </a:rPr>
              <a:t> as       helping verbs</a:t>
            </a:r>
          </a:p>
          <a:p>
            <a:pPr eaLnBrk="1" hangingPunct="1">
              <a:spcBef>
                <a:spcPct val="50000"/>
              </a:spcBef>
            </a:pPr>
            <a:endParaRPr lang="en-US" altLang="en-US" sz="3200" dirty="0"/>
          </a:p>
        </p:txBody>
      </p:sp>
      <p:sp>
        <p:nvSpPr>
          <p:cNvPr id="352281" name="AutoShape 25"/>
          <p:cNvSpPr>
            <a:spLocks noChangeArrowheads="1"/>
          </p:cNvSpPr>
          <p:nvPr/>
        </p:nvSpPr>
        <p:spPr bwMode="auto">
          <a:xfrm>
            <a:off x="4572000" y="4572000"/>
            <a:ext cx="4267200" cy="1676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52282" name="Text Box 26"/>
          <p:cNvSpPr txBox="1">
            <a:spLocks noChangeArrowheads="1"/>
          </p:cNvSpPr>
          <p:nvPr/>
        </p:nvSpPr>
        <p:spPr bwMode="auto">
          <a:xfrm>
            <a:off x="4724400" y="4648200"/>
            <a:ext cx="4114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u="sng" dirty="0">
                <a:solidFill>
                  <a:srgbClr val="009900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3200" b="1" u="sng" dirty="0" smtClean="0">
                <a:solidFill>
                  <a:srgbClr val="009900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3200" dirty="0">
              <a:solidFill>
                <a:srgbClr val="009900"/>
              </a:solidFill>
              <a:latin typeface="OldNewspaperTypes" panose="02000603060000020004" pitchFamily="2" charset="0"/>
            </a:endParaRPr>
          </a:p>
          <a:p>
            <a:pPr algn="ctr" eaLnBrk="1" hangingPunct="1"/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dirty="0">
                <a:latin typeface="OldNewspaperTypes" panose="02000603060000020004" pitchFamily="2" charset="0"/>
              </a:rPr>
              <a:t>,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dirty="0">
                <a:latin typeface="OldNewspaperTypes" panose="02000603060000020004" pitchFamily="2" charset="0"/>
              </a:rPr>
              <a:t>, and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dirty="0">
                <a:latin typeface="OldNewspaperTypes" panose="02000603060000020004" pitchFamily="2" charset="0"/>
              </a:rPr>
              <a:t> </a:t>
            </a:r>
          </a:p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in questions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76200" y="304800"/>
            <a:ext cx="876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 vs. </a:t>
            </a:r>
            <a:r>
              <a:rPr lang="en-US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</a:t>
            </a:r>
            <a:r>
              <a:rPr lang="es-419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continuous</a:t>
            </a:r>
            <a:endParaRPr lang="en-US" altLang="en-US" sz="40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62" grpId="0"/>
      <p:bldP spid="352263" grpId="0"/>
      <p:bldP spid="352276" grpId="0"/>
      <p:bldP spid="352281" grpId="0" animBg="1"/>
      <p:bldP spid="35228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C8854B-E8D3-453C-8490-60B57EC131E0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349197" name="Text Box 13"/>
          <p:cNvSpPr txBox="1">
            <a:spLocks noChangeArrowheads="1"/>
          </p:cNvSpPr>
          <p:nvPr/>
        </p:nvSpPr>
        <p:spPr bwMode="auto">
          <a:xfrm>
            <a:off x="617538" y="3581400"/>
            <a:ext cx="65491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(l) She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isn’t exercising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right now.</a:t>
            </a:r>
          </a:p>
        </p:txBody>
      </p:sp>
      <p:sp>
        <p:nvSpPr>
          <p:cNvPr id="80900" name="Text Box 6"/>
          <p:cNvSpPr txBox="1">
            <a:spLocks noChangeArrowheads="1"/>
          </p:cNvSpPr>
          <p:nvPr/>
        </p:nvSpPr>
        <p:spPr bwMode="auto">
          <a:xfrm>
            <a:off x="609600" y="2895600"/>
            <a:ext cx="716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(k) She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doesn’t exercise</a:t>
            </a:r>
            <a:r>
              <a:rPr lang="en-US" altLang="en-US" sz="3200" dirty="0">
                <a:latin typeface="OldNewspaperTypes" panose="02000603060000020004" pitchFamily="2" charset="0"/>
              </a:rPr>
              <a:t> every day.</a:t>
            </a:r>
          </a:p>
        </p:txBody>
      </p:sp>
      <p:sp>
        <p:nvSpPr>
          <p:cNvPr id="349196" name="Text Box 12"/>
          <p:cNvSpPr txBox="1">
            <a:spLocks noChangeArrowheads="1"/>
          </p:cNvSpPr>
          <p:nvPr/>
        </p:nvSpPr>
        <p:spPr bwMode="auto">
          <a:xfrm>
            <a:off x="609600" y="2209800"/>
            <a:ext cx="74930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(j) I</a:t>
            </a:r>
            <a:r>
              <a:rPr lang="en-US" altLang="en-US" sz="3200" b="1" dirty="0">
                <a:solidFill>
                  <a:srgbClr val="009900"/>
                </a:solidFill>
                <a:latin typeface="OldNewspaperTypes" panose="02000603060000020004" pitchFamily="2" charset="0"/>
              </a:rPr>
              <a:t>’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m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not riding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my horse right now.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80902" name="Text Box 7"/>
          <p:cNvSpPr txBox="1">
            <a:spLocks noChangeArrowheads="1"/>
          </p:cNvSpPr>
          <p:nvPr/>
        </p:nvSpPr>
        <p:spPr bwMode="auto">
          <a:xfrm>
            <a:off x="609600" y="1600200"/>
            <a:ext cx="68878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dirty="0">
                <a:latin typeface="OldNewspaperTypes" panose="02000603060000020004" pitchFamily="2" charset="0"/>
              </a:rPr>
              <a:t>(</a:t>
            </a:r>
            <a:r>
              <a:rPr lang="en-US" altLang="en-US" sz="3200" dirty="0" err="1">
                <a:latin typeface="OldNewspaperTypes" panose="02000603060000020004" pitchFamily="2" charset="0"/>
              </a:rPr>
              <a:t>i</a:t>
            </a:r>
            <a:r>
              <a:rPr lang="en-US" altLang="en-US" sz="3200" dirty="0">
                <a:latin typeface="OldNewspaperTypes" panose="02000603060000020004" pitchFamily="2" charset="0"/>
              </a:rPr>
              <a:t>) I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don’t ride</a:t>
            </a:r>
            <a:r>
              <a:rPr lang="en-US" altLang="en-US" sz="3200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my horse every day.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80903" name="Text Box 10"/>
          <p:cNvSpPr txBox="1">
            <a:spLocks noChangeArrowheads="1"/>
          </p:cNvSpPr>
          <p:nvPr/>
        </p:nvSpPr>
        <p:spPr bwMode="auto">
          <a:xfrm>
            <a:off x="553458" y="1168400"/>
            <a:ext cx="24967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latin typeface="OldNewspaperTypes" panose="02000603060000020004" pitchFamily="2" charset="0"/>
              </a:rPr>
              <a:t>NEGATIVES</a:t>
            </a:r>
          </a:p>
        </p:txBody>
      </p:sp>
      <p:sp>
        <p:nvSpPr>
          <p:cNvPr id="349195" name="Text Box 11"/>
          <p:cNvSpPr txBox="1">
            <a:spLocks noChangeArrowheads="1"/>
          </p:cNvSpPr>
          <p:nvPr/>
        </p:nvSpPr>
        <p:spPr bwMode="auto">
          <a:xfrm>
            <a:off x="6467475" y="50133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600">
              <a:solidFill>
                <a:schemeClr val="tx2"/>
              </a:solidFill>
            </a:endParaRPr>
          </a:p>
        </p:txBody>
      </p:sp>
      <p:sp>
        <p:nvSpPr>
          <p:cNvPr id="80906" name="AutoShape 31"/>
          <p:cNvSpPr>
            <a:spLocks noChangeArrowheads="1"/>
          </p:cNvSpPr>
          <p:nvPr/>
        </p:nvSpPr>
        <p:spPr bwMode="auto">
          <a:xfrm>
            <a:off x="381000" y="4724400"/>
            <a:ext cx="3657600" cy="1676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349216" name="AutoShape 32"/>
          <p:cNvSpPr>
            <a:spLocks noChangeArrowheads="1"/>
          </p:cNvSpPr>
          <p:nvPr/>
        </p:nvSpPr>
        <p:spPr bwMode="auto">
          <a:xfrm>
            <a:off x="4495800" y="4724400"/>
            <a:ext cx="4267200" cy="1752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80908" name="Text Box 33"/>
          <p:cNvSpPr txBox="1">
            <a:spLocks noChangeArrowheads="1"/>
          </p:cNvSpPr>
          <p:nvPr/>
        </p:nvSpPr>
        <p:spPr bwMode="auto">
          <a:xfrm>
            <a:off x="457200" y="4648200"/>
            <a:ext cx="3581400" cy="176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3200" b="1" dirty="0"/>
              <a:t>  </a:t>
            </a:r>
            <a:r>
              <a:rPr lang="en-US" altLang="en-US" sz="3200" b="1" u="sng" dirty="0">
                <a:solidFill>
                  <a:srgbClr val="3333FF"/>
                </a:solidFill>
                <a:latin typeface="OldNewspaperTypes" panose="02000603060000020004" pitchFamily="2" charset="0"/>
              </a:rPr>
              <a:t>simple present</a:t>
            </a:r>
            <a:endParaRPr lang="en-US" altLang="en-US" sz="3200" dirty="0">
              <a:solidFill>
                <a:schemeClr val="tx2"/>
              </a:solidFill>
              <a:latin typeface="OldNewspaperTypes" panose="02000603060000020004" pitchFamily="2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uses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</a:t>
            </a:r>
            <a:r>
              <a:rPr lang="en-US" altLang="en-US" sz="3200" dirty="0">
                <a:latin typeface="OldNewspaperTypes" panose="02000603060000020004" pitchFamily="2" charset="0"/>
              </a:rPr>
              <a:t> and </a:t>
            </a:r>
            <a:r>
              <a:rPr lang="en-US" altLang="en-US" sz="3200" b="1" i="1" dirty="0">
                <a:solidFill>
                  <a:srgbClr val="3333FF"/>
                </a:solidFill>
                <a:latin typeface="OldNewspaperTypes" panose="02000603060000020004" pitchFamily="2" charset="0"/>
              </a:rPr>
              <a:t>does</a:t>
            </a:r>
            <a:r>
              <a:rPr lang="en-US" altLang="en-US" sz="3200" b="1" i="1" dirty="0">
                <a:solidFill>
                  <a:srgbClr val="FF0000"/>
                </a:solidFill>
                <a:latin typeface="OldNewspaperTypes" panose="02000603060000020004" pitchFamily="2" charset="0"/>
              </a:rPr>
              <a:t> </a:t>
            </a:r>
          </a:p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as helping verbs</a:t>
            </a:r>
          </a:p>
        </p:txBody>
      </p:sp>
      <p:sp>
        <p:nvSpPr>
          <p:cNvPr id="349218" name="Text Box 34"/>
          <p:cNvSpPr txBox="1">
            <a:spLocks noChangeArrowheads="1"/>
          </p:cNvSpPr>
          <p:nvPr/>
        </p:nvSpPr>
        <p:spPr bwMode="auto">
          <a:xfrm>
            <a:off x="4648200" y="4648200"/>
            <a:ext cx="4191000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u="sng" dirty="0">
                <a:solidFill>
                  <a:srgbClr val="009900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3200" b="1" u="sng" dirty="0" smtClean="0">
                <a:solidFill>
                  <a:srgbClr val="009900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3200" b="1" dirty="0">
              <a:solidFill>
                <a:srgbClr val="009900"/>
              </a:solidFill>
              <a:latin typeface="OldNewspaperTypes" panose="02000603060000020004" pitchFamily="2" charset="0"/>
            </a:endParaRPr>
          </a:p>
          <a:p>
            <a:pPr eaLnBrk="1" hangingPunct="1"/>
            <a:endParaRPr lang="en-US" altLang="en-US" sz="1600" b="1" dirty="0">
              <a:latin typeface="OldNewspaperTypes" panose="02000603060000020004" pitchFamily="2" charset="0"/>
            </a:endParaRPr>
          </a:p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uses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am</a:t>
            </a:r>
            <a:r>
              <a:rPr lang="en-US" altLang="en-US" sz="3200" dirty="0">
                <a:latin typeface="OldNewspaperTypes" panose="02000603060000020004" pitchFamily="2" charset="0"/>
              </a:rPr>
              <a:t>,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is</a:t>
            </a:r>
            <a:r>
              <a:rPr lang="en-US" altLang="en-US" sz="3200" dirty="0">
                <a:latin typeface="OldNewspaperTypes" panose="02000603060000020004" pitchFamily="2" charset="0"/>
              </a:rPr>
              <a:t>,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dirty="0">
                <a:latin typeface="OldNewspaperTypes" panose="02000603060000020004" pitchFamily="2" charset="0"/>
              </a:rPr>
              <a:t>and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  <a:r>
              <a:rPr lang="en-US" altLang="en-US" sz="3200" b="1" i="1" dirty="0">
                <a:solidFill>
                  <a:srgbClr val="009900"/>
                </a:solidFill>
                <a:latin typeface="OldNewspaperTypes" panose="02000603060000020004" pitchFamily="2" charset="0"/>
              </a:rPr>
              <a:t>are</a:t>
            </a:r>
            <a:r>
              <a:rPr lang="en-US" altLang="en-US" sz="3200" b="1" dirty="0">
                <a:latin typeface="OldNewspaperTypes" panose="02000603060000020004" pitchFamily="2" charset="0"/>
              </a:rPr>
              <a:t> </a:t>
            </a:r>
          </a:p>
          <a:p>
            <a:pPr algn="ctr" eaLnBrk="1" hangingPunct="1"/>
            <a:r>
              <a:rPr lang="en-US" altLang="en-US" sz="3200" dirty="0">
                <a:latin typeface="OldNewspaperTypes" panose="02000603060000020004" pitchFamily="2" charset="0"/>
              </a:rPr>
              <a:t>in negatives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76200" y="304800"/>
            <a:ext cx="876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SIMPLE </a:t>
            </a:r>
            <a:r>
              <a:rPr lang="en-US" alt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TENSE vs. </a:t>
            </a:r>
            <a:r>
              <a:rPr lang="en-US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PRESENT </a:t>
            </a:r>
            <a:r>
              <a:rPr lang="es-419" alt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fornia" pitchFamily="2" charset="0"/>
              </a:rPr>
              <a:t>continuous</a:t>
            </a:r>
            <a:endParaRPr lang="en-US" altLang="en-US" sz="40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97" grpId="0"/>
      <p:bldP spid="349196" grpId="0"/>
      <p:bldP spid="349195" grpId="0"/>
      <p:bldP spid="349216" grpId="0" animBg="1"/>
      <p:bldP spid="3492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FE5959-CCCA-444B-AEE0-D716B059B610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89091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8458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STATE 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VERBS </a:t>
            </a:r>
            <a:r>
              <a:rPr lang="en-US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NOT USED IN THE PRESENT </a:t>
            </a:r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CONTINUOUS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 </a:t>
            </a:r>
            <a:endParaRPr lang="en-US" altLang="en-US" sz="36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  <p:sp>
        <p:nvSpPr>
          <p:cNvPr id="89092" name="Text Box 7"/>
          <p:cNvSpPr txBox="1">
            <a:spLocks noChangeArrowheads="1"/>
          </p:cNvSpPr>
          <p:nvPr/>
        </p:nvSpPr>
        <p:spPr bwMode="auto">
          <a:xfrm>
            <a:off x="1371600" y="1447800"/>
            <a:ext cx="6067425" cy="143192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I’m hungry right now.</a:t>
            </a:r>
          </a:p>
          <a:p>
            <a:pPr algn="ctr" eaLnBrk="1" hangingPunct="1"/>
            <a:r>
              <a:rPr lang="en-US" altLang="en-US" sz="4000" dirty="0">
                <a:latin typeface="OldNewspaperTypes" panose="02000603060000020004" pitchFamily="2" charset="0"/>
              </a:rPr>
              <a:t>I want some cake.</a:t>
            </a:r>
          </a:p>
        </p:txBody>
      </p:sp>
      <p:pic>
        <p:nvPicPr>
          <p:cNvPr id="1026" name="Picture 2" descr="Resultado de imagen para cake f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853" y="3082009"/>
            <a:ext cx="4619625" cy="344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2" name="Rectangle 5"/>
          <p:cNvSpPr>
            <a:spLocks noGrp="1" noChangeArrowheads="1"/>
          </p:cNvSpPr>
          <p:nvPr>
            <p:ph sz="half" idx="1"/>
          </p:nvPr>
        </p:nvSpPr>
        <p:spPr bwMode="auto">
          <a:xfrm>
            <a:off x="152400" y="1600200"/>
            <a:ext cx="4724400" cy="12954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buFontTx/>
              <a:buNone/>
            </a:pPr>
            <a:endParaRPr lang="en-US" altLang="en-US" smtClean="0"/>
          </a:p>
          <a:p>
            <a:pPr marL="533400" indent="-533400" eaLnBrk="1" hangingPunct="1">
              <a:buFontTx/>
              <a:buNone/>
            </a:pPr>
            <a:r>
              <a:rPr lang="en-US" altLang="en-US" smtClean="0"/>
              <a:t>     </a:t>
            </a:r>
            <a:endParaRPr lang="en-US" altLang="en-US" b="1" smtClean="0"/>
          </a:p>
        </p:txBody>
      </p:sp>
      <p:sp>
        <p:nvSpPr>
          <p:cNvPr id="186370" name="Rectangle 2"/>
          <p:cNvSpPr>
            <a:spLocks noGrp="1" noChangeArrowheads="1"/>
          </p:cNvSpPr>
          <p:nvPr>
            <p:ph sz="half" idx="2"/>
          </p:nvPr>
        </p:nvSpPr>
        <p:spPr bwMode="auto">
          <a:xfrm>
            <a:off x="2438400" y="4343400"/>
            <a:ext cx="4114800" cy="304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en-US" altLang="en-US" b="1" i="1" u="sng" smtClean="0"/>
              <a:t>Nonaction verbs</a:t>
            </a:r>
          </a:p>
        </p:txBody>
      </p:sp>
      <p:sp>
        <p:nvSpPr>
          <p:cNvPr id="9113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19C65D-1248-47F6-B02F-DEEC28AAB4BE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86415" name="AutoShape 47"/>
          <p:cNvSpPr>
            <a:spLocks noChangeArrowheads="1"/>
          </p:cNvSpPr>
          <p:nvPr/>
        </p:nvSpPr>
        <p:spPr bwMode="auto">
          <a:xfrm>
            <a:off x="1905000" y="4267200"/>
            <a:ext cx="5257800" cy="1981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        </a:t>
            </a:r>
            <a:endParaRPr lang="en-US" altLang="en-US" b="1" i="1"/>
          </a:p>
        </p:txBody>
      </p:sp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2209800" y="4648200"/>
            <a:ext cx="51816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solidFill>
                  <a:srgbClr val="660066"/>
                </a:solidFill>
              </a:rPr>
              <a:t>	</a:t>
            </a:r>
            <a:r>
              <a:rPr lang="en-US" altLang="en-US" sz="32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    </a:t>
            </a:r>
            <a:r>
              <a:rPr lang="en-US" altLang="en-US" sz="40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want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28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physical or emotional need</a:t>
            </a:r>
          </a:p>
        </p:txBody>
      </p:sp>
      <p:sp>
        <p:nvSpPr>
          <p:cNvPr id="91143" name="Rectangle 13"/>
          <p:cNvSpPr>
            <a:spLocks noChangeArrowheads="1"/>
          </p:cNvSpPr>
          <p:nvPr/>
        </p:nvSpPr>
        <p:spPr bwMode="auto">
          <a:xfrm>
            <a:off x="373063" y="1524000"/>
            <a:ext cx="500996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(a) I’m thirsty </a:t>
            </a:r>
            <a:r>
              <a:rPr lang="en-US" altLang="en-US" sz="3200" b="1" i="1" dirty="0">
                <a:latin typeface="OldNewspaperTypes" panose="02000603060000020004" pitchFamily="2" charset="0"/>
              </a:rPr>
              <a:t>right now</a:t>
            </a:r>
            <a:r>
              <a:rPr lang="en-US" altLang="en-US" sz="3200" dirty="0">
                <a:latin typeface="OldNewspaperTypes" panose="02000603060000020004" pitchFamily="2" charset="0"/>
              </a:rPr>
              <a:t>.</a:t>
            </a: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     I </a:t>
            </a:r>
            <a:r>
              <a:rPr lang="en-US" altLang="en-US" sz="32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want</a:t>
            </a:r>
            <a:r>
              <a:rPr lang="en-US" altLang="en-US" sz="3200" dirty="0">
                <a:latin typeface="OldNewspaperTypes" panose="02000603060000020004" pitchFamily="2" charset="0"/>
              </a:rPr>
              <a:t> some water.</a:t>
            </a:r>
          </a:p>
        </p:txBody>
      </p:sp>
      <p:sp>
        <p:nvSpPr>
          <p:cNvPr id="186403" name="Rectangle 35"/>
          <p:cNvSpPr>
            <a:spLocks noChangeArrowheads="1"/>
          </p:cNvSpPr>
          <p:nvPr/>
        </p:nvSpPr>
        <p:spPr bwMode="auto">
          <a:xfrm>
            <a:off x="457200" y="2895600"/>
            <a:ext cx="5410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I am wanting some water</a:t>
            </a:r>
            <a:r>
              <a:rPr lang="en-US" altLang="en-US" sz="2800" dirty="0">
                <a:latin typeface="OldNewspaperTypes" panose="02000603060000020004" pitchFamily="2" charset="0"/>
              </a:rPr>
              <a:t>. </a:t>
            </a:r>
          </a:p>
        </p:txBody>
      </p:sp>
      <p:sp>
        <p:nvSpPr>
          <p:cNvPr id="186408" name="AutoShape 40"/>
          <p:cNvSpPr>
            <a:spLocks noChangeArrowheads="1"/>
          </p:cNvSpPr>
          <p:nvPr/>
        </p:nvSpPr>
        <p:spPr bwMode="auto">
          <a:xfrm>
            <a:off x="1524000" y="2743200"/>
            <a:ext cx="990600" cy="914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2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86411" name="Text Box 43"/>
          <p:cNvSpPr txBox="1">
            <a:spLocks noChangeArrowheads="1"/>
          </p:cNvSpPr>
          <p:nvPr/>
        </p:nvSpPr>
        <p:spPr bwMode="auto">
          <a:xfrm>
            <a:off x="6329654" y="2438400"/>
            <a:ext cx="21393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not used </a:t>
            </a:r>
          </a:p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in present </a:t>
            </a:r>
          </a:p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  <a:r>
              <a:rPr lang="es-419" altLang="en-US" sz="2800" b="1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2800" b="1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186417" name="Rectangle 49"/>
          <p:cNvSpPr>
            <a:spLocks noChangeArrowheads="1"/>
          </p:cNvSpPr>
          <p:nvPr/>
        </p:nvSpPr>
        <p:spPr bwMode="auto">
          <a:xfrm>
            <a:off x="5562600" y="2743200"/>
            <a:ext cx="55721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8458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STATE 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VERBS </a:t>
            </a:r>
            <a:r>
              <a:rPr lang="en-US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NOT USED IN THE PRESENT </a:t>
            </a:r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CONTINUOUS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 </a:t>
            </a:r>
            <a:endParaRPr lang="en-US" altLang="en-US" sz="36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1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415" grpId="0" animBg="1"/>
      <p:bldP spid="186371" grpId="0"/>
      <p:bldP spid="186403" grpId="0"/>
      <p:bldP spid="186408" grpId="0" animBg="1"/>
      <p:bldP spid="186411" grpId="0" build="allAtOnce"/>
      <p:bldP spid="186417" grpId="0"/>
      <p:bldP spid="186417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900" name="Rectangle 4"/>
          <p:cNvSpPr>
            <a:spLocks noGrp="1" noChangeArrowheads="1"/>
          </p:cNvSpPr>
          <p:nvPr>
            <p:ph sz="half" idx="1"/>
          </p:nvPr>
        </p:nvSpPr>
        <p:spPr bwMode="auto">
          <a:xfrm>
            <a:off x="3429000" y="1905000"/>
            <a:ext cx="2362200" cy="4525963"/>
          </a:xfrm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b="1" i="1" dirty="0" smtClean="0">
                <a:solidFill>
                  <a:srgbClr val="006600"/>
                </a:solidFill>
                <a:latin typeface="OldNewspaperTypes" panose="02000603060000020004" pitchFamily="2" charset="0"/>
              </a:rPr>
              <a:t>dislike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hate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33CC33"/>
                </a:solidFill>
                <a:latin typeface="OldNewspaperTypes" panose="02000603060000020004" pitchFamily="2" charset="0"/>
              </a:rPr>
              <a:t>like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009999"/>
                </a:solidFill>
                <a:latin typeface="OldNewspaperTypes" panose="02000603060000020004" pitchFamily="2" charset="0"/>
              </a:rPr>
              <a:t>love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FF6600"/>
                </a:solidFill>
                <a:latin typeface="OldNewspaperTypes" panose="02000603060000020004" pitchFamily="2" charset="0"/>
              </a:rPr>
              <a:t>need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FF0066"/>
                </a:solidFill>
                <a:latin typeface="OldNewspaperTypes" panose="02000603060000020004" pitchFamily="2" charset="0"/>
              </a:rPr>
              <a:t>want</a:t>
            </a:r>
          </a:p>
        </p:txBody>
      </p:sp>
      <p:sp>
        <p:nvSpPr>
          <p:cNvPr id="9318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E661E3-1982-4224-9189-ACB56A62A84E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93187" name="WordArt 3"/>
          <p:cNvSpPr>
            <a:spLocks noChangeArrowheads="1" noChangeShapeType="1" noTextEdit="1"/>
          </p:cNvSpPr>
          <p:nvPr/>
        </p:nvSpPr>
        <p:spPr bwMode="auto">
          <a:xfrm>
            <a:off x="1371600" y="1676400"/>
            <a:ext cx="6781800" cy="1752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120620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SOME COMMON </a:t>
            </a:r>
            <a:r>
              <a:rPr lang="es-419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STATE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 </a:t>
            </a:r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VERBS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8458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STATE 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VERBS </a:t>
            </a:r>
            <a:r>
              <a:rPr lang="en-US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NOT USED IN THE PRESENT </a:t>
            </a:r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CONTINUOUS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 </a:t>
            </a:r>
            <a:endParaRPr lang="en-US" altLang="en-US" sz="36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0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Rectangle 5"/>
          <p:cNvSpPr>
            <a:spLocks noGrp="1" noChangeArrowheads="1"/>
          </p:cNvSpPr>
          <p:nvPr>
            <p:ph sz="half" idx="1"/>
          </p:nvPr>
        </p:nvSpPr>
        <p:spPr bwMode="auto">
          <a:xfrm>
            <a:off x="152400" y="1600200"/>
            <a:ext cx="4724400" cy="3962400"/>
          </a:xfrm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 eaLnBrk="1" hangingPunct="1">
              <a:buFontTx/>
              <a:buNone/>
            </a:pPr>
            <a:endParaRPr lang="en-US" altLang="en-US" smtClean="0"/>
          </a:p>
          <a:p>
            <a:pPr marL="533400" indent="-533400" eaLnBrk="1" hangingPunct="1">
              <a:buFontTx/>
              <a:buNone/>
            </a:pPr>
            <a:r>
              <a:rPr lang="en-US" altLang="en-US" smtClean="0"/>
              <a:t>     </a:t>
            </a:r>
            <a:endParaRPr lang="en-US" altLang="en-US" b="1" smtClean="0"/>
          </a:p>
        </p:txBody>
      </p:sp>
      <p:sp>
        <p:nvSpPr>
          <p:cNvPr id="9523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1858A7-3DCB-4AE7-B546-51B258F7F0D3}" type="slidenum">
              <a:rPr lang="en-US" altLang="en-US"/>
              <a:pPr/>
              <a:t>33</a:t>
            </a:fld>
            <a:endParaRPr lang="en-US" altLang="en-US"/>
          </a:p>
        </p:txBody>
      </p:sp>
      <p:pic>
        <p:nvPicPr>
          <p:cNvPr id="310302" name="Picture 30" descr="C4S47k_1168924_sku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3352800" cy="24638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299" name="AutoShape 27"/>
          <p:cNvSpPr>
            <a:spLocks noChangeArrowheads="1"/>
          </p:cNvSpPr>
          <p:nvPr/>
        </p:nvSpPr>
        <p:spPr bwMode="auto">
          <a:xfrm>
            <a:off x="5105400" y="1981200"/>
            <a:ext cx="3657600" cy="3505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/>
              <a:t>        </a:t>
            </a:r>
            <a:endParaRPr lang="en-US" altLang="en-US" b="1" i="1"/>
          </a:p>
        </p:txBody>
      </p:sp>
      <p:sp>
        <p:nvSpPr>
          <p:cNvPr id="310275" name="Rectangle 3"/>
          <p:cNvSpPr>
            <a:spLocks noChangeArrowheads="1"/>
          </p:cNvSpPr>
          <p:nvPr/>
        </p:nvSpPr>
        <p:spPr bwMode="auto">
          <a:xfrm>
            <a:off x="4815349" y="2023230"/>
            <a:ext cx="457200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3200" b="1" i="1" dirty="0">
                <a:solidFill>
                  <a:srgbClr val="660066"/>
                </a:solidFill>
              </a:rPr>
              <a:t>	</a:t>
            </a:r>
            <a:r>
              <a:rPr lang="es-419" altLang="en-US" sz="3200" b="1" i="1" u="sng" dirty="0" smtClean="0">
                <a:latin typeface="OldNewspaperTypes" panose="02000603060000020004" pitchFamily="2" charset="0"/>
              </a:rPr>
              <a:t>State</a:t>
            </a:r>
            <a:r>
              <a:rPr lang="en-US" altLang="en-US" sz="3200" b="1" i="1" u="sng" dirty="0" smtClean="0">
                <a:latin typeface="OldNewspaperTypes" panose="02000603060000020004" pitchFamily="2" charset="0"/>
              </a:rPr>
              <a:t> </a:t>
            </a:r>
            <a:r>
              <a:rPr lang="en-US" altLang="en-US" sz="3200" b="1" i="1" u="sng" dirty="0">
                <a:latin typeface="OldNewspaperTypes" panose="02000603060000020004" pitchFamily="2" charset="0"/>
              </a:rPr>
              <a:t>verbs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endParaRPr lang="en-US" altLang="en-US" sz="3200" b="1" i="1" dirty="0">
              <a:solidFill>
                <a:srgbClr val="660066"/>
              </a:solidFill>
              <a:latin typeface="OldNewspaperTypes" panose="02000603060000020004" pitchFamily="2" charset="0"/>
            </a:endParaRPr>
          </a:p>
        </p:txBody>
      </p:sp>
      <p:sp>
        <p:nvSpPr>
          <p:cNvPr id="95239" name="Rectangle 8"/>
          <p:cNvSpPr>
            <a:spLocks noChangeArrowheads="1"/>
          </p:cNvSpPr>
          <p:nvPr/>
        </p:nvSpPr>
        <p:spPr bwMode="auto">
          <a:xfrm>
            <a:off x="152399" y="2362200"/>
            <a:ext cx="48529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(b) I </a:t>
            </a:r>
            <a:r>
              <a:rPr lang="en-US" altLang="en-US" sz="32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smell</a:t>
            </a:r>
            <a:r>
              <a:rPr lang="en-US" altLang="en-US" sz="3200" dirty="0">
                <a:latin typeface="OldNewspaperTypes" panose="02000603060000020004" pitchFamily="2" charset="0"/>
              </a:rPr>
              <a:t> a skunk.</a:t>
            </a:r>
            <a:endParaRPr lang="en-US" altLang="en-US" sz="3200" b="1" i="1" dirty="0">
              <a:latin typeface="OldNewspaperTypes" panose="02000603060000020004" pitchFamily="2" charset="0"/>
            </a:endParaRPr>
          </a:p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     Do you </a:t>
            </a:r>
            <a:r>
              <a:rPr lang="en-US" altLang="en-US" sz="32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smell</a:t>
            </a:r>
            <a:r>
              <a:rPr lang="en-US" altLang="en-US" sz="3200" dirty="0">
                <a:latin typeface="OldNewspaperTypes" panose="02000603060000020004" pitchFamily="2" charset="0"/>
              </a:rPr>
              <a:t> it too?</a:t>
            </a:r>
          </a:p>
        </p:txBody>
      </p:sp>
      <p:sp>
        <p:nvSpPr>
          <p:cNvPr id="310281" name="Rectangle 9"/>
          <p:cNvSpPr>
            <a:spLocks noChangeArrowheads="1"/>
          </p:cNvSpPr>
          <p:nvPr/>
        </p:nvSpPr>
        <p:spPr bwMode="auto">
          <a:xfrm>
            <a:off x="4876800" y="2590800"/>
            <a:ext cx="40386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4000" b="1" i="1" dirty="0">
                <a:solidFill>
                  <a:srgbClr val="660066"/>
                </a:solidFill>
              </a:rPr>
              <a:t>	  </a:t>
            </a:r>
            <a:r>
              <a:rPr lang="en-US" altLang="en-US" sz="4000" b="1" i="1" dirty="0">
                <a:solidFill>
                  <a:srgbClr val="660066"/>
                </a:solidFill>
                <a:latin typeface="OldNewspaperTypes" panose="02000603060000020004" pitchFamily="2" charset="0"/>
              </a:rPr>
              <a:t>smell</a:t>
            </a:r>
          </a:p>
          <a:p>
            <a:pPr algn="ctr" eaLnBrk="1" hangingPunct="1">
              <a:lnSpc>
                <a:spcPct val="125000"/>
              </a:lnSpc>
              <a:spcBef>
                <a:spcPct val="20000"/>
              </a:spcBef>
            </a:pPr>
            <a:r>
              <a:rPr lang="en-US" altLang="en-US" sz="2800" b="1" dirty="0">
                <a:solidFill>
                  <a:srgbClr val="660066"/>
                </a:solidFill>
                <a:latin typeface="OldNewspaperTypes" panose="02000603060000020004" pitchFamily="2" charset="0"/>
              </a:rPr>
              <a:t>sensory experience</a:t>
            </a:r>
          </a:p>
        </p:txBody>
      </p:sp>
      <p:sp>
        <p:nvSpPr>
          <p:cNvPr id="310284" name="Rectangle 12"/>
          <p:cNvSpPr>
            <a:spLocks noChangeArrowheads="1"/>
          </p:cNvSpPr>
          <p:nvPr/>
        </p:nvSpPr>
        <p:spPr bwMode="auto">
          <a:xfrm>
            <a:off x="-1644" y="3898037"/>
            <a:ext cx="50672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>
                <a:latin typeface="OldNewspaperTypes" panose="02000603060000020004" pitchFamily="2" charset="0"/>
              </a:rPr>
              <a:t>Are you smelling it too?</a:t>
            </a:r>
            <a:r>
              <a:rPr lang="en-US" altLang="en-US" sz="3200" dirty="0">
                <a:solidFill>
                  <a:schemeClr val="tx2"/>
                </a:solidFill>
                <a:latin typeface="OldNewspaperTypes" panose="02000603060000020004" pitchFamily="2" charset="0"/>
              </a:rPr>
              <a:t> </a:t>
            </a:r>
          </a:p>
        </p:txBody>
      </p:sp>
      <p:sp>
        <p:nvSpPr>
          <p:cNvPr id="310286" name="Text Box 14"/>
          <p:cNvSpPr txBox="1">
            <a:spLocks noChangeArrowheads="1"/>
          </p:cNvSpPr>
          <p:nvPr/>
        </p:nvSpPr>
        <p:spPr bwMode="auto">
          <a:xfrm>
            <a:off x="5269675" y="4216400"/>
            <a:ext cx="338143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NOT used in </a:t>
            </a:r>
          </a:p>
          <a:p>
            <a:pPr algn="ctr" eaLnBrk="1" hangingPunct="1"/>
            <a:r>
              <a:rPr lang="en-US" altLang="en-US" sz="2800" b="1" dirty="0">
                <a:solidFill>
                  <a:schemeClr val="tx2"/>
                </a:solidFill>
                <a:latin typeface="OldNewspaperTypes" panose="02000603060000020004" pitchFamily="2" charset="0"/>
              </a:rPr>
              <a:t>present </a:t>
            </a:r>
            <a:r>
              <a:rPr lang="es-419" altLang="en-US" sz="2800" b="1" dirty="0" smtClean="0">
                <a:solidFill>
                  <a:schemeClr val="tx2"/>
                </a:solidFill>
                <a:latin typeface="OldNewspaperTypes" panose="02000603060000020004" pitchFamily="2" charset="0"/>
              </a:rPr>
              <a:t>continuous</a:t>
            </a:r>
            <a:endParaRPr lang="en-US" altLang="en-US" sz="2800" b="1" dirty="0">
              <a:solidFill>
                <a:schemeClr val="tx2"/>
              </a:solidFill>
              <a:latin typeface="OldNewspaperTypes" panose="02000603060000020004" pitchFamily="2" charset="0"/>
            </a:endParaRPr>
          </a:p>
        </p:txBody>
      </p:sp>
      <p:sp>
        <p:nvSpPr>
          <p:cNvPr id="310293" name="AutoShape 21"/>
          <p:cNvSpPr>
            <a:spLocks noChangeArrowheads="1"/>
          </p:cNvSpPr>
          <p:nvPr/>
        </p:nvSpPr>
        <p:spPr bwMode="auto">
          <a:xfrm>
            <a:off x="2133600" y="3657600"/>
            <a:ext cx="1219200" cy="1371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0000">
              <a:alpha val="2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0298" name="Rectangle 26"/>
          <p:cNvSpPr>
            <a:spLocks noChangeArrowheads="1"/>
          </p:cNvSpPr>
          <p:nvPr/>
        </p:nvSpPr>
        <p:spPr bwMode="auto">
          <a:xfrm>
            <a:off x="4572000" y="3733800"/>
            <a:ext cx="55721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8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8458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STATE 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VERBS </a:t>
            </a:r>
            <a:r>
              <a:rPr lang="en-US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NOT USED IN THE PRESENT </a:t>
            </a:r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CONTINUOUS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 </a:t>
            </a:r>
            <a:endParaRPr lang="en-US" altLang="en-US" sz="36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99" grpId="0" animBg="1"/>
      <p:bldP spid="310275" grpId="0"/>
      <p:bldP spid="310281" grpId="0"/>
      <p:bldP spid="310284" grpId="0"/>
      <p:bldP spid="310286" grpId="0"/>
      <p:bldP spid="310293" grpId="0" animBg="1"/>
      <p:bldP spid="310298" grpId="0"/>
      <p:bldP spid="310298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3" name="Rectangle 3"/>
          <p:cNvSpPr>
            <a:spLocks noGrp="1" noChangeArrowheads="1"/>
          </p:cNvSpPr>
          <p:nvPr>
            <p:ph sz="half" idx="1"/>
          </p:nvPr>
        </p:nvSpPr>
        <p:spPr bwMode="auto">
          <a:xfrm>
            <a:off x="1524000" y="2362200"/>
            <a:ext cx="2362200" cy="3048000"/>
          </a:xfrm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b="1" i="1" dirty="0" smtClean="0">
                <a:solidFill>
                  <a:srgbClr val="006600"/>
                </a:solidFill>
                <a:latin typeface="OldNewspaperTypes" panose="02000603060000020004" pitchFamily="2" charset="0"/>
              </a:rPr>
              <a:t>hear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800080"/>
                </a:solidFill>
                <a:latin typeface="OldNewspaperTypes" panose="02000603060000020004" pitchFamily="2" charset="0"/>
              </a:rPr>
              <a:t>see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33CC33"/>
                </a:solidFill>
                <a:latin typeface="OldNewspaperTypes" panose="02000603060000020004" pitchFamily="2" charset="0"/>
              </a:rPr>
              <a:t>smell</a:t>
            </a:r>
          </a:p>
          <a:p>
            <a:pPr eaLnBrk="1" hangingPunct="1"/>
            <a:r>
              <a:rPr lang="en-US" altLang="en-US" sz="4000" b="1" i="1" dirty="0" smtClean="0">
                <a:solidFill>
                  <a:srgbClr val="009999"/>
                </a:solidFill>
                <a:latin typeface="OldNewspaperTypes" panose="02000603060000020004" pitchFamily="2" charset="0"/>
              </a:rPr>
              <a:t>taste</a:t>
            </a:r>
          </a:p>
          <a:p>
            <a:pPr eaLnBrk="1" hangingPunct="1">
              <a:buFontTx/>
              <a:buNone/>
            </a:pPr>
            <a:endParaRPr lang="en-US" altLang="en-US" sz="4000" b="1" i="1" dirty="0" smtClean="0">
              <a:solidFill>
                <a:srgbClr val="FF0066"/>
              </a:solidFill>
            </a:endParaRPr>
          </a:p>
        </p:txBody>
      </p:sp>
      <p:sp>
        <p:nvSpPr>
          <p:cNvPr id="9728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53200"/>
            <a:ext cx="2133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EF2577-95D9-46E8-8032-401CA1FE7288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97283" name="WordArt 2"/>
          <p:cNvSpPr>
            <a:spLocks noChangeArrowheads="1" noChangeShapeType="1" noTextEdit="1"/>
          </p:cNvSpPr>
          <p:nvPr/>
        </p:nvSpPr>
        <p:spPr bwMode="auto">
          <a:xfrm>
            <a:off x="1295400" y="1676400"/>
            <a:ext cx="6781800" cy="1752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38140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OTHER COMMON </a:t>
            </a:r>
            <a:r>
              <a:rPr lang="es-419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STATE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 </a:t>
            </a:r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OldNewspaperTypes" panose="02000603060000020004" pitchFamily="2" charset="0"/>
              </a:rPr>
              <a:t>VERBS</a:t>
            </a:r>
          </a:p>
        </p:txBody>
      </p:sp>
      <p:sp>
        <p:nvSpPr>
          <p:cNvPr id="337926" name="Rectangle 6"/>
          <p:cNvSpPr>
            <a:spLocks noChangeArrowheads="1"/>
          </p:cNvSpPr>
          <p:nvPr/>
        </p:nvSpPr>
        <p:spPr bwMode="auto">
          <a:xfrm>
            <a:off x="4572000" y="2362200"/>
            <a:ext cx="3733800" cy="3048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4000" b="1" i="1" dirty="0">
                <a:solidFill>
                  <a:srgbClr val="FF6600"/>
                </a:solidFill>
                <a:latin typeface="OldNewspaperTypes" panose="02000603060000020004" pitchFamily="2" charset="0"/>
              </a:rPr>
              <a:t>believe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4000" b="1" i="1" dirty="0">
                <a:solidFill>
                  <a:srgbClr val="FF0066"/>
                </a:solidFill>
                <a:latin typeface="OldNewspaperTypes" panose="02000603060000020004" pitchFamily="2" charset="0"/>
              </a:rPr>
              <a:t>know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4000" b="1" i="1" dirty="0">
                <a:solidFill>
                  <a:srgbClr val="0066CC"/>
                </a:solidFill>
                <a:latin typeface="OldNewspaperTypes" panose="02000603060000020004" pitchFamily="2" charset="0"/>
              </a:rPr>
              <a:t>think (</a:t>
            </a:r>
            <a:r>
              <a:rPr lang="en-US" altLang="en-US" sz="3200" b="1" i="1" dirty="0">
                <a:solidFill>
                  <a:srgbClr val="0066CC"/>
                </a:solidFill>
                <a:latin typeface="OldNewspaperTypes" panose="02000603060000020004" pitchFamily="2" charset="0"/>
              </a:rPr>
              <a:t>believe)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4000" b="1" i="1" dirty="0">
                <a:solidFill>
                  <a:srgbClr val="996600"/>
                </a:solidFill>
                <a:latin typeface="OldNewspaperTypes" panose="02000603060000020004" pitchFamily="2" charset="0"/>
              </a:rPr>
              <a:t>understand</a:t>
            </a:r>
          </a:p>
          <a:p>
            <a:pPr eaLnBrk="1" hangingPunct="1">
              <a:spcBef>
                <a:spcPct val="20000"/>
              </a:spcBef>
            </a:pPr>
            <a:endParaRPr lang="en-US" altLang="en-US" sz="4000" b="1" dirty="0">
              <a:solidFill>
                <a:srgbClr val="FF0066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8458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9113" indent="-519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STATE 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VERBS </a:t>
            </a:r>
            <a:r>
              <a:rPr lang="en-US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NOT USED IN THE PRESENT </a:t>
            </a:r>
            <a:r>
              <a:rPr lang="es-419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CONTINUOUS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fornia" pitchFamily="2" charset="0"/>
              </a:rPr>
              <a:t> </a:t>
            </a:r>
            <a:endParaRPr lang="en-US" altLang="en-US" sz="36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fornia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 animBg="1"/>
      <p:bldP spid="337926" grpId="0" build="allAtOnce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19821</TotalTime>
  <Words>1081</Words>
  <Application>Microsoft Office PowerPoint</Application>
  <PresentationFormat>Presentación en pantalla (4:3)</PresentationFormat>
  <Paragraphs>355</Paragraphs>
  <Slides>34</Slides>
  <Notes>34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9" baseType="lpstr">
      <vt:lpstr>Arial</vt:lpstr>
      <vt:lpstr>Bradley Hand ITC</vt:lpstr>
      <vt:lpstr>California</vt:lpstr>
      <vt:lpstr>OldNewspaperTypes</vt:lpstr>
      <vt:lpstr>Default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Pardof</dc:creator>
  <cp:lastModifiedBy>Pardof</cp:lastModifiedBy>
  <cp:revision>275</cp:revision>
  <dcterms:created xsi:type="dcterms:W3CDTF">2006-05-06T11:54:18Z</dcterms:created>
  <dcterms:modified xsi:type="dcterms:W3CDTF">2017-04-21T14:45:39Z</dcterms:modified>
</cp:coreProperties>
</file>