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52" r:id="rId2"/>
  </p:sldMasterIdLst>
  <p:notesMasterIdLst>
    <p:notesMasterId r:id="rId45"/>
  </p:notesMasterIdLst>
  <p:sldIdLst>
    <p:sldId id="685" r:id="rId3"/>
    <p:sldId id="615" r:id="rId4"/>
    <p:sldId id="673" r:id="rId5"/>
    <p:sldId id="627" r:id="rId6"/>
    <p:sldId id="656" r:id="rId7"/>
    <p:sldId id="381" r:id="rId8"/>
    <p:sldId id="379" r:id="rId9"/>
    <p:sldId id="628" r:id="rId10"/>
    <p:sldId id="629" r:id="rId11"/>
    <p:sldId id="630" r:id="rId12"/>
    <p:sldId id="616" r:id="rId13"/>
    <p:sldId id="550" r:id="rId14"/>
    <p:sldId id="505" r:id="rId15"/>
    <p:sldId id="632" r:id="rId16"/>
    <p:sldId id="617" r:id="rId17"/>
    <p:sldId id="634" r:id="rId18"/>
    <p:sldId id="635" r:id="rId19"/>
    <p:sldId id="618" r:id="rId20"/>
    <p:sldId id="638" r:id="rId21"/>
    <p:sldId id="619" r:id="rId22"/>
    <p:sldId id="417" r:id="rId23"/>
    <p:sldId id="620" r:id="rId24"/>
    <p:sldId id="331" r:id="rId25"/>
    <p:sldId id="683" r:id="rId26"/>
    <p:sldId id="540" r:id="rId27"/>
    <p:sldId id="605" r:id="rId28"/>
    <p:sldId id="543" r:id="rId29"/>
    <p:sldId id="623" r:id="rId30"/>
    <p:sldId id="641" r:id="rId31"/>
    <p:sldId id="642" r:id="rId32"/>
    <p:sldId id="466" r:id="rId33"/>
    <p:sldId id="555" r:id="rId34"/>
    <p:sldId id="624" r:id="rId35"/>
    <p:sldId id="643" r:id="rId36"/>
    <p:sldId id="680" r:id="rId37"/>
    <p:sldId id="681" r:id="rId38"/>
    <p:sldId id="676" r:id="rId39"/>
    <p:sldId id="682" r:id="rId40"/>
    <p:sldId id="625" r:id="rId41"/>
    <p:sldId id="652" r:id="rId42"/>
    <p:sldId id="653" r:id="rId43"/>
    <p:sldId id="654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DFF"/>
    <a:srgbClr val="EF6BCC"/>
    <a:srgbClr val="F286D6"/>
    <a:srgbClr val="FF0000"/>
    <a:srgbClr val="800080"/>
    <a:srgbClr val="0000CC"/>
    <a:srgbClr val="009900"/>
    <a:srgbClr val="C731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16" autoAdjust="0"/>
    <p:restoredTop sz="97762" autoAdjust="0"/>
  </p:normalViewPr>
  <p:slideViewPr>
    <p:cSldViewPr>
      <p:cViewPr varScale="1">
        <p:scale>
          <a:sx n="70" d="100"/>
          <a:sy n="70" d="100"/>
        </p:scale>
        <p:origin x="7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9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39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9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i="0" smtClean="0"/>
            </a:lvl1pPr>
          </a:lstStyle>
          <a:p>
            <a:pPr>
              <a:defRPr/>
            </a:pPr>
            <a:fld id="{80E40B7E-DD75-4CF0-834C-F572300568D8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705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8BA815E-CBA4-4CBB-B8E1-BE33443F9803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373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0F6580-2E3F-4C83-8E34-C4845EE2E005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373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D7DCCE-0514-410E-B730-8E9C51ECA95F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011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397B52-7BDD-49E5-BF6B-D56A1546AAB3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861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104842B-53CF-4D81-9739-87FDB9DBF92D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538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A03C20-A653-4B86-A138-3F43BB6F53C0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15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BA561E-65FD-450F-8ADD-159CE996FAE0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848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855041-A944-4AF1-BDA6-D30C057769B6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678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E10D1F1-32B2-4FCC-BED5-77C89C2726C1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914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E10A90-3A38-4673-A866-B2F2DE4C8C64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465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F7879B-DC8D-450F-A37A-1BB0F0FAD760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5139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2A26CA-4C1D-4653-B37F-73D0CC5819F2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418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277181-4D9F-4D32-9CFD-ACD7C73C4D90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8408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D812D4-7671-4075-AD60-65EFEEC1C9EA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3091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134126-690A-4FB9-878D-F9F545452EC9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109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F2BB0F-2301-4F27-963C-DBF7B8D316A3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205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BDA6A0-920D-4AF5-9AD6-C5EE9FF8108B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2513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1B79B3-0FED-49B6-9C9F-091984326FAB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566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E15E6F-0767-4FD3-B2EB-E9D0B10110E7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9420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ECEF9A-7C93-42FD-B2E5-D872F6F076D8}" type="slidenum">
              <a:rPr lang="en-US" altLang="en-US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019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8D4CDE4-C4ED-400B-831C-559F5C309C85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5741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B52814-0D10-4B54-A33C-9F22393C7BDF}" type="slidenum">
              <a:rPr lang="en-US" altLang="en-US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2802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32781A-9361-4CE6-AC9E-23C5202E7573}" type="slidenum">
              <a:rPr lang="en-US" altLang="en-US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9999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F260ECD-52E2-487F-9B8E-0A7ED3055FE1}" type="slidenum">
              <a:rPr lang="en-US" altLang="en-US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5155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4AB588-40DE-43B6-847D-D641E5DDFDBE}" type="slidenum">
              <a:rPr lang="en-US" altLang="en-US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1282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D604F1-4780-489D-9909-6C83BDF59146}" type="slidenum">
              <a:rPr lang="en-US" altLang="en-US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8781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4B7502-B4A0-4F09-8924-3DE9C0A935F1}" type="slidenum">
              <a:rPr lang="en-US" altLang="en-US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1083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29DD14-CB71-466E-9B21-F962C9A8F1C6}" type="slidenum">
              <a:rPr lang="en-US" altLang="en-US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7668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3BFF62D-AC42-4001-A752-9E33CB114513}" type="slidenum">
              <a:rPr lang="en-US" altLang="en-US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0220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2BC1ED-3F30-430C-81EE-708C57D3B9AF}" type="slidenum">
              <a:rPr lang="en-US" altLang="en-US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0945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A9B076-2EE2-4A30-B7A2-46FE506A2293}" type="slidenum">
              <a:rPr lang="en-US" altLang="en-US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3732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7316E9B-E242-44F7-B789-0D411FA2A7AB}" type="slidenum">
              <a:rPr lang="en-US" altLang="en-US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2161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6C0875-CA00-4A1F-AE9F-27931AFF5ACC}" type="slidenum">
              <a:rPr lang="en-US" altLang="en-US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2960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B98017-183C-42AC-B0FE-D9660958F5B6}" type="slidenum">
              <a:rPr lang="en-US" altLang="en-US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2367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9BFC5E-FAE3-4F64-8CB0-9AD3A9436E34}" type="slidenum">
              <a:rPr lang="en-US" altLang="en-US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3904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A81167-4E62-4475-BDA0-7504139A3E67}" type="slidenum">
              <a:rPr lang="en-US" altLang="en-US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186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1DD6A5-9EF6-44BA-B7EC-1E1D6E4D32EB}" type="slidenum">
              <a:rPr lang="en-US" altLang="en-US"/>
              <a:pPr>
                <a:spcBef>
                  <a:spcPct val="0"/>
                </a:spcBef>
              </a:pPr>
              <a:t>38</a:t>
            </a:fld>
            <a:endParaRPr lang="en-US" altLang="en-US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586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967BCE-A3C0-4D61-8410-34C8B6E93524}" type="slidenum">
              <a:rPr lang="en-US" altLang="en-US"/>
              <a:pPr>
                <a:spcBef>
                  <a:spcPct val="0"/>
                </a:spcBef>
              </a:pPr>
              <a:t>39</a:t>
            </a:fld>
            <a:endParaRPr lang="en-US" altLang="en-US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434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577AEC-3ED8-47E8-9266-E564D429C6A6}" type="slidenum">
              <a:rPr lang="en-US" altLang="en-US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4213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911C6F4-B86C-4193-A281-5C1697E31D96}" type="slidenum">
              <a:rPr lang="en-US" altLang="en-US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8699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33F966-4E9B-43A5-AD60-65424391BB4F}" type="slidenum">
              <a:rPr lang="en-US" altLang="en-US"/>
              <a:pPr>
                <a:spcBef>
                  <a:spcPct val="0"/>
                </a:spcBef>
              </a:pPr>
              <a:t>42</a:t>
            </a:fld>
            <a:endParaRPr lang="en-US" altLang="en-US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89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5951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09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60242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0636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299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5212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79541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72675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37469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240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059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1102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498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27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6768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234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2729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4390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653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302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117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8672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934200" y="653415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F465A-F5ED-4CAA-A703-3D0D78F07EAD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04632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tn_chapter_content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1" y="114300"/>
            <a:ext cx="100012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Band_with_swallow_10b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"/>
            <a:ext cx="91535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5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 b="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 b="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D809DAC-0944-46A3-A4DD-EBD19694A1AE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3" name="Rectángulo 2"/>
          <p:cNvSpPr/>
          <p:nvPr/>
        </p:nvSpPr>
        <p:spPr>
          <a:xfrm rot="20923566">
            <a:off x="928699" y="1420227"/>
            <a:ext cx="65229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419" sz="9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fornia" pitchFamily="2" charset="0"/>
              </a:rPr>
              <a:t>PRESENT SIMPLE</a:t>
            </a:r>
            <a:endParaRPr lang="es-ES" sz="9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alifornia" pitchFamily="2" charset="0"/>
            </a:endParaRPr>
          </a:p>
        </p:txBody>
      </p:sp>
      <p:pic>
        <p:nvPicPr>
          <p:cNvPr id="1030" name="Picture 6" descr="Resultado de imagen para present tim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9" b="7118"/>
          <a:stretch/>
        </p:blipFill>
        <p:spPr bwMode="auto">
          <a:xfrm rot="21248161">
            <a:off x="1146384" y="3388683"/>
            <a:ext cx="6803390" cy="2621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7332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04238"/>
            <a:ext cx="6731528" cy="4648962"/>
          </a:xfrm>
          <a:prstGeom prst="rect">
            <a:avLst/>
          </a:prstGeom>
        </p:spPr>
      </p:pic>
      <p:sp>
        <p:nvSpPr>
          <p:cNvPr id="921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761C50-FC53-4FE0-A008-DBA6FB5A556C}" type="slidenum">
              <a:rPr lang="en-US" altLang="en-US" b="0" i="0"/>
              <a:pPr/>
              <a:t>2</a:t>
            </a:fld>
            <a:endParaRPr lang="en-US" altLang="en-US" b="0" i="0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133600" y="2438400"/>
            <a:ext cx="2819400" cy="64633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b="0" i="0" dirty="0">
                <a:latin typeface="OldNewspaperTypes" panose="02000603060000020004" pitchFamily="2" charset="0"/>
              </a:rPr>
              <a:t>She walks.</a:t>
            </a: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228601" y="395362"/>
            <a:ext cx="8915399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0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fornia" pitchFamily="2" charset="0"/>
              </a:rPr>
              <a:t>FORM </a:t>
            </a:r>
            <a:r>
              <a:rPr lang="en-US" altLang="en-US" sz="4400" b="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fornia" pitchFamily="2" charset="0"/>
              </a:rPr>
              <a:t>AND BASIC MEANING OF THE SIMPLE PRESENT TENSE</a:t>
            </a:r>
            <a:endParaRPr lang="en-US" altLang="en-US" sz="4400" b="0" dirty="0">
              <a:solidFill>
                <a:schemeClr val="bg1"/>
              </a:solidFill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0D2170-BFA6-4029-8F1D-AE015687D18E}" type="slidenum">
              <a:rPr lang="en-US" altLang="en-US" b="0" i="0"/>
              <a:pPr/>
              <a:t>3</a:t>
            </a:fld>
            <a:endParaRPr lang="en-US" altLang="en-US" b="0" i="0"/>
          </a:p>
        </p:txBody>
      </p:sp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5657850" y="2114550"/>
            <a:ext cx="1885950" cy="2171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3600450" y="3444360"/>
            <a:ext cx="2000250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3065302" y="2256138"/>
            <a:ext cx="453739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0" i="0" dirty="0"/>
              <a:t>   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SINGULAR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   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PLURAL</a:t>
            </a:r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1405223" y="2990851"/>
            <a:ext cx="21997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400" b="0" i="0" dirty="0">
                <a:latin typeface="OldNewspaperTypes" panose="02000603060000020004" pitchFamily="2" charset="0"/>
              </a:rPr>
              <a:t>1</a:t>
            </a:r>
            <a:r>
              <a:rPr lang="en-US" altLang="en-US" sz="2400" b="0" i="0" baseline="30000" dirty="0">
                <a:latin typeface="OldNewspaperTypes" panose="02000603060000020004" pitchFamily="2" charset="0"/>
              </a:rPr>
              <a:t>st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  PERSON </a:t>
            </a: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3657600" y="2971801"/>
            <a:ext cx="130016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i="0" dirty="0">
                <a:latin typeface="OldNewspaperTypes" panose="02000603060000020004" pitchFamily="2" charset="0"/>
              </a:rPr>
              <a:t>I </a:t>
            </a:r>
            <a:r>
              <a:rPr lang="en-US" altLang="en-US" sz="2700" dirty="0">
                <a:latin typeface="OldNewspaperTypes" panose="02000603060000020004" pitchFamily="2" charset="0"/>
              </a:rPr>
              <a:t>walk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11272" name="Rectangle 7"/>
          <p:cNvSpPr>
            <a:spLocks noChangeArrowheads="1"/>
          </p:cNvSpPr>
          <p:nvPr/>
        </p:nvSpPr>
        <p:spPr bwMode="auto">
          <a:xfrm>
            <a:off x="5725208" y="2946798"/>
            <a:ext cx="165122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i="0" dirty="0">
                <a:latin typeface="OldNewspaperTypes" panose="02000603060000020004" pitchFamily="2" charset="0"/>
              </a:rPr>
              <a:t>we</a:t>
            </a:r>
            <a:r>
              <a:rPr lang="en-US" altLang="en-US" sz="2700" dirty="0">
                <a:latin typeface="OldNewspaperTypes" panose="02000603060000020004" pitchFamily="2" charset="0"/>
              </a:rPr>
              <a:t> walk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615432" name="Rectangle 8"/>
          <p:cNvSpPr>
            <a:spLocks noChangeArrowheads="1"/>
          </p:cNvSpPr>
          <p:nvPr/>
        </p:nvSpPr>
        <p:spPr bwMode="auto">
          <a:xfrm>
            <a:off x="1461089" y="3409951"/>
            <a:ext cx="20534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2</a:t>
            </a:r>
            <a:r>
              <a:rPr lang="en-US" altLang="en-US" sz="2400" b="0" i="0" baseline="30000" dirty="0">
                <a:latin typeface="OldNewspaperTypes" panose="02000603060000020004" pitchFamily="2" charset="0"/>
              </a:rPr>
              <a:t>nd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 PERSON</a:t>
            </a:r>
          </a:p>
        </p:txBody>
      </p:sp>
      <p:sp>
        <p:nvSpPr>
          <p:cNvPr id="615433" name="Rectangle 9"/>
          <p:cNvSpPr>
            <a:spLocks noChangeArrowheads="1"/>
          </p:cNvSpPr>
          <p:nvPr/>
        </p:nvSpPr>
        <p:spPr bwMode="auto">
          <a:xfrm>
            <a:off x="3724226" y="3346848"/>
            <a:ext cx="177651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i="0" dirty="0">
                <a:latin typeface="OldNewspaperTypes" panose="02000603060000020004" pitchFamily="2" charset="0"/>
              </a:rPr>
              <a:t>you</a:t>
            </a:r>
            <a:r>
              <a:rPr lang="en-US" altLang="en-US" sz="2700" dirty="0">
                <a:latin typeface="OldNewspaperTypes" panose="02000603060000020004" pitchFamily="2" charset="0"/>
              </a:rPr>
              <a:t> walk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615434" name="Rectangle 10"/>
          <p:cNvSpPr>
            <a:spLocks noChangeArrowheads="1"/>
          </p:cNvSpPr>
          <p:nvPr/>
        </p:nvSpPr>
        <p:spPr bwMode="auto">
          <a:xfrm>
            <a:off x="5757813" y="3346848"/>
            <a:ext cx="177651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i="0" dirty="0">
                <a:latin typeface="OldNewspaperTypes" panose="02000603060000020004" pitchFamily="2" charset="0"/>
              </a:rPr>
              <a:t>you</a:t>
            </a:r>
            <a:r>
              <a:rPr lang="en-US" altLang="en-US" sz="2700" dirty="0">
                <a:latin typeface="OldNewspaperTypes" panose="02000603060000020004" pitchFamily="2" charset="0"/>
              </a:rPr>
              <a:t> walk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615436" name="Rectangle 12"/>
          <p:cNvSpPr>
            <a:spLocks noChangeArrowheads="1"/>
          </p:cNvSpPr>
          <p:nvPr/>
        </p:nvSpPr>
        <p:spPr bwMode="auto">
          <a:xfrm>
            <a:off x="3786188" y="3811191"/>
            <a:ext cx="1819729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i="0" dirty="0">
                <a:latin typeface="OldNewspaperTypes" panose="02000603060000020004" pitchFamily="2" charset="0"/>
              </a:rPr>
              <a:t>she</a:t>
            </a:r>
            <a:r>
              <a:rPr lang="en-US" altLang="en-US" sz="2700" dirty="0">
                <a:latin typeface="OldNewspaperTypes" panose="02000603060000020004" pitchFamily="2" charset="0"/>
              </a:rPr>
              <a:t> walks</a:t>
            </a:r>
          </a:p>
          <a:p>
            <a:pPr eaLnBrk="1" hangingPunct="1"/>
            <a:r>
              <a:rPr lang="en-US" altLang="en-US" sz="2700" i="0" dirty="0">
                <a:latin typeface="OldNewspaperTypes" panose="02000603060000020004" pitchFamily="2" charset="0"/>
              </a:rPr>
              <a:t>he</a:t>
            </a:r>
            <a:r>
              <a:rPr lang="en-US" altLang="en-US" sz="2700" dirty="0">
                <a:latin typeface="OldNewspaperTypes" panose="02000603060000020004" pitchFamily="2" charset="0"/>
              </a:rPr>
              <a:t> walks</a:t>
            </a:r>
          </a:p>
          <a:p>
            <a:pPr eaLnBrk="1" hangingPunct="1"/>
            <a:r>
              <a:rPr lang="en-US" altLang="en-US" sz="2700" i="0" dirty="0">
                <a:latin typeface="OldNewspaperTypes" panose="02000603060000020004" pitchFamily="2" charset="0"/>
              </a:rPr>
              <a:t>it</a:t>
            </a:r>
            <a:r>
              <a:rPr lang="en-US" altLang="en-US" sz="2700" dirty="0">
                <a:latin typeface="OldNewspaperTypes" panose="02000603060000020004" pitchFamily="2" charset="0"/>
              </a:rPr>
              <a:t> walks</a:t>
            </a:r>
          </a:p>
        </p:txBody>
      </p:sp>
      <p:sp>
        <p:nvSpPr>
          <p:cNvPr id="615437" name="Rectangle 13"/>
          <p:cNvSpPr>
            <a:spLocks noChangeArrowheads="1"/>
          </p:cNvSpPr>
          <p:nvPr/>
        </p:nvSpPr>
        <p:spPr bwMode="auto">
          <a:xfrm>
            <a:off x="5761595" y="3811192"/>
            <a:ext cx="176894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i="0" dirty="0">
                <a:latin typeface="OldNewspaperTypes" panose="02000603060000020004" pitchFamily="2" charset="0"/>
              </a:rPr>
              <a:t>they</a:t>
            </a:r>
            <a:r>
              <a:rPr lang="en-US" altLang="en-US" sz="2700" dirty="0">
                <a:latin typeface="OldNewspaperTypes" panose="02000603060000020004" pitchFamily="2" charset="0"/>
              </a:rPr>
              <a:t> walk</a:t>
            </a:r>
          </a:p>
        </p:txBody>
      </p:sp>
      <p:sp>
        <p:nvSpPr>
          <p:cNvPr id="615444" name="Rectangle 20"/>
          <p:cNvSpPr>
            <a:spLocks noChangeArrowheads="1"/>
          </p:cNvSpPr>
          <p:nvPr/>
        </p:nvSpPr>
        <p:spPr bwMode="auto">
          <a:xfrm>
            <a:off x="1462648" y="3867151"/>
            <a:ext cx="20181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3</a:t>
            </a:r>
            <a:r>
              <a:rPr lang="en-US" altLang="en-US" sz="2400" b="0" i="0" baseline="30000" dirty="0">
                <a:latin typeface="OldNewspaperTypes" panose="02000603060000020004" pitchFamily="2" charset="0"/>
              </a:rPr>
              <a:t>rd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 PERSON</a:t>
            </a:r>
          </a:p>
        </p:txBody>
      </p:sp>
      <p:sp>
        <p:nvSpPr>
          <p:cNvPr id="615448" name="Oval 24"/>
          <p:cNvSpPr>
            <a:spLocks noChangeArrowheads="1"/>
          </p:cNvSpPr>
          <p:nvPr/>
        </p:nvSpPr>
        <p:spPr bwMode="auto">
          <a:xfrm>
            <a:off x="5276850" y="3817025"/>
            <a:ext cx="247650" cy="519351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449" name="Oval 25"/>
          <p:cNvSpPr>
            <a:spLocks noChangeArrowheads="1"/>
          </p:cNvSpPr>
          <p:nvPr/>
        </p:nvSpPr>
        <p:spPr bwMode="auto">
          <a:xfrm>
            <a:off x="5086350" y="4226600"/>
            <a:ext cx="247650" cy="519351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450" name="Oval 26"/>
          <p:cNvSpPr>
            <a:spLocks noChangeArrowheads="1"/>
          </p:cNvSpPr>
          <p:nvPr/>
        </p:nvSpPr>
        <p:spPr bwMode="auto">
          <a:xfrm>
            <a:off x="4895850" y="4636175"/>
            <a:ext cx="247650" cy="519351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228601" y="395362"/>
            <a:ext cx="8915399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0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fornia" pitchFamily="2" charset="0"/>
              </a:rPr>
              <a:t>FORM </a:t>
            </a:r>
            <a:r>
              <a:rPr lang="en-US" altLang="en-US" sz="4400" b="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fornia" pitchFamily="2" charset="0"/>
              </a:rPr>
              <a:t>AND BASIC MEANING OF THE SIMPLE PRESENT TENSE</a:t>
            </a:r>
            <a:endParaRPr lang="en-US" altLang="en-US" sz="4400" b="0" dirty="0">
              <a:solidFill>
                <a:schemeClr val="bg1"/>
              </a:solidFill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154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15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15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15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154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15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15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15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15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15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15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15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2000" fill="hold"/>
                                        <p:tgtEl>
                                          <p:spTgt spid="615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32" grpId="0"/>
      <p:bldP spid="615433" grpId="0"/>
      <p:bldP spid="615434" grpId="0"/>
      <p:bldP spid="615436" grpId="0"/>
      <p:bldP spid="615437" grpId="0"/>
      <p:bldP spid="615444" grpId="0" build="allAtOnce"/>
      <p:bldP spid="615448" grpId="0" animBg="1"/>
      <p:bldP spid="615449" grpId="0" animBg="1"/>
      <p:bldP spid="6154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614658-8E8F-4E53-8890-85ECBC0FBED6}" type="slidenum">
              <a:rPr lang="en-US" altLang="en-US" b="0" i="0"/>
              <a:pPr/>
              <a:t>4</a:t>
            </a:fld>
            <a:endParaRPr lang="en-US" altLang="en-US" b="0" i="0"/>
          </a:p>
        </p:txBody>
      </p:sp>
      <p:sp>
        <p:nvSpPr>
          <p:cNvPr id="425248" name="Rectangle 288"/>
          <p:cNvSpPr>
            <a:spLocks noChangeArrowheads="1"/>
          </p:cNvSpPr>
          <p:nvPr/>
        </p:nvSpPr>
        <p:spPr bwMode="auto">
          <a:xfrm>
            <a:off x="4457700" y="4530210"/>
            <a:ext cx="800100" cy="369332"/>
          </a:xfrm>
          <a:prstGeom prst="rect">
            <a:avLst/>
          </a:prstGeom>
          <a:solidFill>
            <a:schemeClr val="accent2">
              <a:alpha val="4313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4979" name="Rectangle 19"/>
          <p:cNvSpPr>
            <a:spLocks noChangeArrowheads="1"/>
          </p:cNvSpPr>
          <p:nvPr/>
        </p:nvSpPr>
        <p:spPr bwMode="auto">
          <a:xfrm>
            <a:off x="990600" y="2482678"/>
            <a:ext cx="501015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(a) I </a:t>
            </a:r>
            <a:r>
              <a:rPr lang="en-US" altLang="en-US" sz="2100" dirty="0">
                <a:latin typeface="OldNewspaperTypes" panose="02000603060000020004" pitchFamily="2" charset="0"/>
              </a:rPr>
              <a:t>eat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lunch </a:t>
            </a:r>
            <a:r>
              <a:rPr lang="en-US" altLang="en-US" sz="2100" i="0" dirty="0">
                <a:solidFill>
                  <a:srgbClr val="800080"/>
                </a:solidFill>
                <a:latin typeface="OldNewspaperTypes" panose="02000603060000020004" pitchFamily="2" charset="0"/>
              </a:rPr>
              <a:t>every afternoon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.</a:t>
            </a:r>
          </a:p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(b) Max </a:t>
            </a:r>
            <a:r>
              <a:rPr lang="en-US" altLang="en-US" sz="2100" dirty="0">
                <a:latin typeface="OldNewspaperTypes" panose="02000603060000020004" pitchFamily="2" charset="0"/>
              </a:rPr>
              <a:t>drives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to work </a:t>
            </a:r>
            <a:r>
              <a:rPr lang="en-US" altLang="en-US" sz="2100" i="0" dirty="0">
                <a:solidFill>
                  <a:srgbClr val="800080"/>
                </a:solidFill>
                <a:latin typeface="OldNewspaperTypes" panose="02000603060000020004" pitchFamily="2" charset="0"/>
              </a:rPr>
              <a:t>every day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.</a:t>
            </a:r>
          </a:p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(c) We </a:t>
            </a:r>
            <a:r>
              <a:rPr lang="en-US" altLang="en-US" sz="2100" dirty="0">
                <a:latin typeface="OldNewspaperTypes" panose="02000603060000020004" pitchFamily="2" charset="0"/>
              </a:rPr>
              <a:t>get up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</a:t>
            </a:r>
            <a:r>
              <a:rPr lang="en-US" altLang="en-US" sz="2100" i="0" dirty="0">
                <a:solidFill>
                  <a:srgbClr val="800080"/>
                </a:solidFill>
                <a:latin typeface="OldNewspaperTypes" panose="02000603060000020004" pitchFamily="2" charset="0"/>
              </a:rPr>
              <a:t>every morning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.</a:t>
            </a:r>
          </a:p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(d) Kyle </a:t>
            </a:r>
            <a:r>
              <a:rPr lang="en-US" altLang="en-US" sz="2100" dirty="0">
                <a:latin typeface="OldNewspaperTypes" panose="02000603060000020004" pitchFamily="2" charset="0"/>
              </a:rPr>
              <a:t>calls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Mimi </a:t>
            </a:r>
            <a:r>
              <a:rPr lang="en-US" altLang="en-US" sz="2100" i="0" dirty="0">
                <a:solidFill>
                  <a:srgbClr val="3333CC"/>
                </a:solidFill>
                <a:latin typeface="OldNewspaperTypes" panose="02000603060000020004" pitchFamily="2" charset="0"/>
              </a:rPr>
              <a:t>every weekend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424981" name="AutoShape 21"/>
          <p:cNvSpPr>
            <a:spLocks noChangeArrowheads="1"/>
          </p:cNvSpPr>
          <p:nvPr/>
        </p:nvSpPr>
        <p:spPr bwMode="auto">
          <a:xfrm>
            <a:off x="3943350" y="2254925"/>
            <a:ext cx="3086100" cy="519351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087" y="11294"/>
                </a:moveTo>
                <a:cubicBezTo>
                  <a:pt x="18098" y="11130"/>
                  <a:pt x="18104" y="10965"/>
                  <a:pt x="18104" y="10800"/>
                </a:cubicBezTo>
                <a:cubicBezTo>
                  <a:pt x="18104" y="6766"/>
                  <a:pt x="14833" y="3496"/>
                  <a:pt x="10800" y="3496"/>
                </a:cubicBezTo>
                <a:cubicBezTo>
                  <a:pt x="6766" y="3496"/>
                  <a:pt x="3496" y="6766"/>
                  <a:pt x="3496" y="10800"/>
                </a:cubicBezTo>
                <a:cubicBezTo>
                  <a:pt x="3495" y="10945"/>
                  <a:pt x="3500" y="11091"/>
                  <a:pt x="3509" y="11236"/>
                </a:cubicBezTo>
                <a:lnTo>
                  <a:pt x="19" y="11445"/>
                </a:lnTo>
                <a:cubicBezTo>
                  <a:pt x="6" y="11230"/>
                  <a:pt x="0" y="1101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044"/>
                  <a:pt x="21591" y="11288"/>
                  <a:pt x="21575" y="11531"/>
                </a:cubicBezTo>
                <a:lnTo>
                  <a:pt x="24268" y="11714"/>
                </a:lnTo>
                <a:lnTo>
                  <a:pt x="19529" y="15851"/>
                </a:lnTo>
                <a:lnTo>
                  <a:pt x="15393" y="11111"/>
                </a:lnTo>
                <a:lnTo>
                  <a:pt x="18087" y="11294"/>
                </a:lnTo>
                <a:close/>
              </a:path>
            </a:pathLst>
          </a:cu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endParaRPr lang="es-ES"/>
          </a:p>
        </p:txBody>
      </p:sp>
      <p:sp>
        <p:nvSpPr>
          <p:cNvPr id="424982" name="Text Box 22"/>
          <p:cNvSpPr txBox="1">
            <a:spLocks noChangeArrowheads="1"/>
          </p:cNvSpPr>
          <p:nvPr/>
        </p:nvSpPr>
        <p:spPr bwMode="auto">
          <a:xfrm>
            <a:off x="6057901" y="2518174"/>
            <a:ext cx="1598451" cy="2354491"/>
          </a:xfrm>
          <a:prstGeom prst="rect">
            <a:avLst/>
          </a:prstGeom>
          <a:noFill/>
          <a:ln w="38100" algn="ctr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solidFill>
                  <a:srgbClr val="800080"/>
                </a:solidFill>
                <a:latin typeface="OldNewspaperTypes" panose="02000603060000020004" pitchFamily="2" charset="0"/>
              </a:rPr>
              <a:t>Monday</a:t>
            </a:r>
          </a:p>
          <a:p>
            <a:pPr eaLnBrk="1" hangingPunct="1"/>
            <a:r>
              <a:rPr lang="en-US" altLang="en-US" sz="2100" b="0" i="0" dirty="0">
                <a:solidFill>
                  <a:srgbClr val="800080"/>
                </a:solidFill>
                <a:latin typeface="OldNewspaperTypes" panose="02000603060000020004" pitchFamily="2" charset="0"/>
              </a:rPr>
              <a:t>Tuesday</a:t>
            </a:r>
          </a:p>
          <a:p>
            <a:pPr eaLnBrk="1" hangingPunct="1"/>
            <a:r>
              <a:rPr lang="en-US" altLang="en-US" sz="2100" b="0" i="0" dirty="0">
                <a:solidFill>
                  <a:srgbClr val="800080"/>
                </a:solidFill>
                <a:latin typeface="OldNewspaperTypes" panose="02000603060000020004" pitchFamily="2" charset="0"/>
              </a:rPr>
              <a:t>Wednesday</a:t>
            </a:r>
          </a:p>
          <a:p>
            <a:pPr eaLnBrk="1" hangingPunct="1"/>
            <a:r>
              <a:rPr lang="en-US" altLang="en-US" sz="2100" b="0" i="0" dirty="0">
                <a:solidFill>
                  <a:srgbClr val="800080"/>
                </a:solidFill>
                <a:latin typeface="OldNewspaperTypes" panose="02000603060000020004" pitchFamily="2" charset="0"/>
              </a:rPr>
              <a:t>Thursday</a:t>
            </a:r>
          </a:p>
          <a:p>
            <a:pPr eaLnBrk="1" hangingPunct="1"/>
            <a:r>
              <a:rPr lang="en-US" altLang="en-US" sz="2100" b="0" i="0" dirty="0">
                <a:solidFill>
                  <a:srgbClr val="800080"/>
                </a:solidFill>
                <a:latin typeface="OldNewspaperTypes" panose="02000603060000020004" pitchFamily="2" charset="0"/>
              </a:rPr>
              <a:t>Friday</a:t>
            </a:r>
          </a:p>
          <a:p>
            <a:pPr eaLnBrk="1" hangingPunct="1"/>
            <a:r>
              <a:rPr lang="en-US" altLang="en-US" sz="2100" b="0" i="0" dirty="0">
                <a:solidFill>
                  <a:srgbClr val="800080"/>
                </a:solidFill>
                <a:latin typeface="OldNewspaperTypes" panose="02000603060000020004" pitchFamily="2" charset="0"/>
              </a:rPr>
              <a:t>Saturday</a:t>
            </a:r>
          </a:p>
          <a:p>
            <a:pPr eaLnBrk="1" hangingPunct="1"/>
            <a:r>
              <a:rPr lang="en-US" altLang="en-US" sz="2100" b="0" i="0" dirty="0">
                <a:solidFill>
                  <a:srgbClr val="800080"/>
                </a:solidFill>
                <a:latin typeface="OldNewspaperTypes" panose="02000603060000020004" pitchFamily="2" charset="0"/>
              </a:rPr>
              <a:t>Sunday</a:t>
            </a:r>
          </a:p>
        </p:txBody>
      </p:sp>
      <p:pic>
        <p:nvPicPr>
          <p:cNvPr id="425247" name="Picture 28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14800"/>
            <a:ext cx="2743200" cy="1485900"/>
          </a:xfrm>
          <a:prstGeom prst="rect">
            <a:avLst/>
          </a:prstGeom>
          <a:noFill/>
          <a:ln w="19050" algn="ctr">
            <a:solidFill>
              <a:srgbClr val="33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5251" name="AutoShape 291"/>
          <p:cNvSpPr>
            <a:spLocks noChangeArrowheads="1"/>
          </p:cNvSpPr>
          <p:nvPr/>
        </p:nvSpPr>
        <p:spPr bwMode="auto">
          <a:xfrm>
            <a:off x="4743450" y="3719394"/>
            <a:ext cx="285750" cy="415766"/>
          </a:xfrm>
          <a:prstGeom prst="downArrow">
            <a:avLst>
              <a:gd name="adj1" fmla="val 50000"/>
              <a:gd name="adj2" fmla="val 32812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5256" name="AutoShape 296"/>
          <p:cNvSpPr>
            <a:spLocks noChangeArrowheads="1"/>
          </p:cNvSpPr>
          <p:nvPr/>
        </p:nvSpPr>
        <p:spPr bwMode="auto">
          <a:xfrm>
            <a:off x="1600200" y="4114800"/>
            <a:ext cx="3886200" cy="4572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425257" name="Text Box 297"/>
          <p:cNvSpPr txBox="1">
            <a:spLocks noChangeArrowheads="1"/>
          </p:cNvSpPr>
          <p:nvPr/>
        </p:nvSpPr>
        <p:spPr bwMode="auto">
          <a:xfrm>
            <a:off x="1612107" y="4171951"/>
            <a:ext cx="37848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 i="0" dirty="0">
                <a:latin typeface="OldNewspaperTypes" panose="02000603060000020004" pitchFamily="2" charset="0"/>
              </a:rPr>
              <a:t>HABITS = USUAL ACTIVITIES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28601" y="395362"/>
            <a:ext cx="8915399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0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fornia" pitchFamily="2" charset="0"/>
              </a:rPr>
              <a:t>FORM </a:t>
            </a:r>
            <a:r>
              <a:rPr lang="en-US" altLang="en-US" sz="4400" b="0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fornia" pitchFamily="2" charset="0"/>
              </a:rPr>
              <a:t>AND BASIC MEANING OF THE SIMPLE PRESENT TENSE</a:t>
            </a:r>
            <a:endParaRPr lang="en-US" altLang="en-US" sz="4400" b="0" dirty="0">
              <a:solidFill>
                <a:schemeClr val="bg1"/>
              </a:solidFill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4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25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425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42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2000" fill="hold"/>
                                        <p:tgtEl>
                                          <p:spTgt spid="42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2000" fill="hold"/>
                                        <p:tgtEl>
                                          <p:spTgt spid="42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2000" fill="hold"/>
                                        <p:tgtEl>
                                          <p:spTgt spid="42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25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25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248" grpId="0" animBg="1"/>
      <p:bldP spid="425248" grpId="1" animBg="1"/>
      <p:bldP spid="424981" grpId="0" animBg="1"/>
      <p:bldP spid="424981" grpId="1" animBg="1"/>
      <p:bldP spid="424982" grpId="0" animBg="1"/>
      <p:bldP spid="424982" grpId="1" animBg="1"/>
      <p:bldP spid="425251" grpId="0" animBg="1"/>
      <p:bldP spid="425251" grpId="1" animBg="1"/>
      <p:bldP spid="4252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CFE1A22-899A-4D5A-924A-B0AC90D407C1}" type="slidenum">
              <a:rPr lang="en-US" altLang="en-US" b="0" i="0"/>
              <a:pPr/>
              <a:t>5</a:t>
            </a:fld>
            <a:endParaRPr lang="en-US" altLang="en-US" b="0" i="0"/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1371600" y="1943101"/>
            <a:ext cx="5086350" cy="110799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300" b="0" i="0" dirty="0">
                <a:latin typeface="OldNewspaperTypes" panose="02000603060000020004" pitchFamily="2" charset="0"/>
              </a:rPr>
              <a:t>They always drink tea with lunch.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371600" y="439519"/>
            <a:ext cx="56023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5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FREQUENCY ADVERBS</a:t>
            </a:r>
            <a:endParaRPr lang="en-US" altLang="en-US" sz="54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550" y="3276600"/>
            <a:ext cx="5394325" cy="3040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97FC2A-17F3-4AFF-BA31-7FC108235E68}" type="slidenum">
              <a:rPr lang="en-US" altLang="en-US" b="0" i="0"/>
              <a:pPr/>
              <a:t>6</a:t>
            </a:fld>
            <a:endParaRPr lang="en-US" altLang="en-US" b="0" i="0"/>
          </a:p>
        </p:txBody>
      </p:sp>
      <p:sp>
        <p:nvSpPr>
          <p:cNvPr id="146488" name="AutoShape 56"/>
          <p:cNvSpPr>
            <a:spLocks noChangeArrowheads="1"/>
          </p:cNvSpPr>
          <p:nvPr/>
        </p:nvSpPr>
        <p:spPr bwMode="auto">
          <a:xfrm>
            <a:off x="2914650" y="5095875"/>
            <a:ext cx="3371850" cy="5715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146472" name="Rectangle 40"/>
          <p:cNvSpPr>
            <a:spLocks noChangeArrowheads="1"/>
          </p:cNvSpPr>
          <p:nvPr/>
        </p:nvSpPr>
        <p:spPr bwMode="auto">
          <a:xfrm>
            <a:off x="1314450" y="3164563"/>
            <a:ext cx="6515100" cy="369332"/>
          </a:xfrm>
          <a:prstGeom prst="rect">
            <a:avLst/>
          </a:prstGeom>
          <a:solidFill>
            <a:srgbClr val="009900">
              <a:alpha val="3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6474" name="Rectangle 42"/>
          <p:cNvSpPr>
            <a:spLocks noChangeArrowheads="1"/>
          </p:cNvSpPr>
          <p:nvPr/>
        </p:nvSpPr>
        <p:spPr bwMode="auto">
          <a:xfrm>
            <a:off x="1314450" y="2724032"/>
            <a:ext cx="6515100" cy="369332"/>
          </a:xfrm>
          <a:prstGeom prst="rect">
            <a:avLst/>
          </a:prstGeom>
          <a:solidFill>
            <a:srgbClr val="009900">
              <a:alpha val="5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6457" name="Text Box 25"/>
          <p:cNvSpPr txBox="1">
            <a:spLocks noChangeArrowheads="1"/>
          </p:cNvSpPr>
          <p:nvPr/>
        </p:nvSpPr>
        <p:spPr bwMode="auto">
          <a:xfrm>
            <a:off x="2155876" y="3143250"/>
            <a:ext cx="54739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   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(d)</a:t>
            </a:r>
            <a:r>
              <a:rPr lang="en-US" altLang="en-US" sz="2100" i="0" dirty="0">
                <a:latin typeface="OldNewspaperTypes" panose="02000603060000020004" pitchFamily="2" charset="0"/>
              </a:rPr>
              <a:t> Tia </a:t>
            </a:r>
            <a:r>
              <a:rPr lang="en-US" altLang="en-US" sz="2100" dirty="0">
                <a:solidFill>
                  <a:srgbClr val="0000FF"/>
                </a:solidFill>
                <a:latin typeface="OldNewspaperTypes" panose="02000603060000020004" pitchFamily="2" charset="0"/>
              </a:rPr>
              <a:t>sometimes</a:t>
            </a:r>
            <a:r>
              <a:rPr lang="en-US" altLang="en-US" sz="2100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100" i="0" dirty="0">
                <a:latin typeface="OldNewspaperTypes" panose="02000603060000020004" pitchFamily="2" charset="0"/>
              </a:rPr>
              <a:t>eats 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lunch at school.</a:t>
            </a:r>
            <a:endParaRPr lang="en-US" altLang="en-US" sz="2100" b="0" i="0" dirty="0">
              <a:solidFill>
                <a:srgbClr val="80008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46478" name="Rectangle 46"/>
          <p:cNvSpPr>
            <a:spLocks noChangeArrowheads="1"/>
          </p:cNvSpPr>
          <p:nvPr/>
        </p:nvSpPr>
        <p:spPr bwMode="auto">
          <a:xfrm>
            <a:off x="1314450" y="3609857"/>
            <a:ext cx="6515100" cy="369332"/>
          </a:xfrm>
          <a:prstGeom prst="rect">
            <a:avLst/>
          </a:prstGeom>
          <a:solidFill>
            <a:srgbClr val="009900">
              <a:alpha val="2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6473" name="Rectangle 41"/>
          <p:cNvSpPr>
            <a:spLocks noChangeArrowheads="1"/>
          </p:cNvSpPr>
          <p:nvPr/>
        </p:nvSpPr>
        <p:spPr bwMode="auto">
          <a:xfrm>
            <a:off x="1314450" y="2276357"/>
            <a:ext cx="6515100" cy="369332"/>
          </a:xfrm>
          <a:prstGeom prst="rect">
            <a:avLst/>
          </a:prstGeom>
          <a:solidFill>
            <a:srgbClr val="00990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6471" name="Rectangle 39"/>
          <p:cNvSpPr>
            <a:spLocks noChangeArrowheads="1"/>
          </p:cNvSpPr>
          <p:nvPr/>
        </p:nvSpPr>
        <p:spPr bwMode="auto">
          <a:xfrm>
            <a:off x="1314450" y="1825705"/>
            <a:ext cx="6515100" cy="369332"/>
          </a:xfrm>
          <a:prstGeom prst="rect">
            <a:avLst/>
          </a:prstGeom>
          <a:solidFill>
            <a:srgbClr val="009900">
              <a:alpha val="8392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6479" name="Rectangle 47"/>
          <p:cNvSpPr>
            <a:spLocks noChangeArrowheads="1"/>
          </p:cNvSpPr>
          <p:nvPr/>
        </p:nvSpPr>
        <p:spPr bwMode="auto">
          <a:xfrm>
            <a:off x="1314450" y="4057532"/>
            <a:ext cx="6515100" cy="369332"/>
          </a:xfrm>
          <a:prstGeom prst="rect">
            <a:avLst/>
          </a:prstGeom>
          <a:solidFill>
            <a:srgbClr val="009900">
              <a:alpha val="1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6455" name="Text Box 23"/>
          <p:cNvSpPr txBox="1">
            <a:spLocks noChangeArrowheads="1"/>
          </p:cNvSpPr>
          <p:nvPr/>
        </p:nvSpPr>
        <p:spPr bwMode="auto">
          <a:xfrm>
            <a:off x="2565799" y="2693194"/>
            <a:ext cx="419890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>
                <a:latin typeface="OldNewspaperTypes" panose="02000603060000020004" pitchFamily="2" charset="0"/>
              </a:rPr>
              <a:t>(c)</a:t>
            </a:r>
            <a:r>
              <a:rPr lang="en-US" altLang="en-US" sz="2100" i="0">
                <a:latin typeface="OldNewspaperTypes" panose="02000603060000020004" pitchFamily="2" charset="0"/>
              </a:rPr>
              <a:t> Josh </a:t>
            </a:r>
            <a:r>
              <a:rPr lang="en-US" altLang="en-US" sz="2100">
                <a:solidFill>
                  <a:srgbClr val="0000FF"/>
                </a:solidFill>
                <a:latin typeface="OldNewspaperTypes" panose="02000603060000020004" pitchFamily="2" charset="0"/>
              </a:rPr>
              <a:t>often</a:t>
            </a:r>
            <a:r>
              <a:rPr lang="en-US" altLang="en-US" sz="2100" i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100" i="0">
                <a:latin typeface="OldNewspaperTypes" panose="02000603060000020004" pitchFamily="2" charset="0"/>
              </a:rPr>
              <a:t>eats </a:t>
            </a:r>
            <a:r>
              <a:rPr lang="en-US" altLang="en-US" sz="2100" b="0" i="0">
                <a:latin typeface="OldNewspaperTypes" panose="02000603060000020004" pitchFamily="2" charset="0"/>
              </a:rPr>
              <a:t>hamburgers.</a:t>
            </a:r>
            <a:endParaRPr lang="en-US" altLang="en-US" sz="2100" b="0" i="0">
              <a:solidFill>
                <a:srgbClr val="80008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27660" name="Text Box 7"/>
          <p:cNvSpPr txBox="1">
            <a:spLocks noChangeArrowheads="1"/>
          </p:cNvSpPr>
          <p:nvPr/>
        </p:nvSpPr>
        <p:spPr bwMode="auto">
          <a:xfrm>
            <a:off x="1738313" y="1839516"/>
            <a:ext cx="8018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0" dirty="0">
                <a:latin typeface="OldNewspaperTypes" panose="02000603060000020004" pitchFamily="2" charset="0"/>
              </a:rPr>
              <a:t>100%</a:t>
            </a:r>
            <a:r>
              <a:rPr lang="en-US" altLang="en-US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endParaRPr lang="en-US" altLang="en-US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27661" name="Text Box 8"/>
          <p:cNvSpPr txBox="1">
            <a:spLocks noChangeArrowheads="1"/>
          </p:cNvSpPr>
          <p:nvPr/>
        </p:nvSpPr>
        <p:spPr bwMode="auto">
          <a:xfrm>
            <a:off x="2438609" y="1771651"/>
            <a:ext cx="488114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(a)</a:t>
            </a:r>
            <a:r>
              <a:rPr lang="en-US" altLang="en-US" sz="2100" i="0" dirty="0">
                <a:latin typeface="OldNewspaperTypes" panose="02000603060000020004" pitchFamily="2" charset="0"/>
              </a:rPr>
              <a:t> Mary </a:t>
            </a:r>
            <a:r>
              <a:rPr lang="en-US" altLang="en-US" sz="2100" dirty="0">
                <a:solidFill>
                  <a:srgbClr val="0000CC"/>
                </a:solidFill>
                <a:latin typeface="OldNewspaperTypes" panose="02000603060000020004" pitchFamily="2" charset="0"/>
              </a:rPr>
              <a:t>always</a:t>
            </a:r>
            <a:r>
              <a:rPr lang="en-US" altLang="en-US" sz="2100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100" i="0" dirty="0">
                <a:latin typeface="OldNewspaperTypes" panose="02000603060000020004" pitchFamily="2" charset="0"/>
              </a:rPr>
              <a:t>eats 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lunch at school.</a:t>
            </a:r>
            <a:endParaRPr lang="en-US" altLang="en-US" sz="2100" b="0" i="0" dirty="0">
              <a:solidFill>
                <a:srgbClr val="80008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46452" name="Text Box 20"/>
          <p:cNvSpPr txBox="1">
            <a:spLocks noChangeArrowheads="1"/>
          </p:cNvSpPr>
          <p:nvPr/>
        </p:nvSpPr>
        <p:spPr bwMode="auto">
          <a:xfrm>
            <a:off x="1319213" y="2296716"/>
            <a:ext cx="12314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0" dirty="0">
                <a:latin typeface="OldNewspaperTypes" panose="02000603060000020004" pitchFamily="2" charset="0"/>
              </a:rPr>
              <a:t>90%- 99%</a:t>
            </a:r>
            <a:r>
              <a:rPr lang="en-US" altLang="en-US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endParaRPr lang="en-US" altLang="en-US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46453" name="Text Box 21"/>
          <p:cNvSpPr txBox="1">
            <a:spLocks noChangeArrowheads="1"/>
          </p:cNvSpPr>
          <p:nvPr/>
        </p:nvSpPr>
        <p:spPr bwMode="auto">
          <a:xfrm>
            <a:off x="2233777" y="2232422"/>
            <a:ext cx="51777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b="0" i="0">
                <a:latin typeface="OldNewspaperTypes" panose="02000603060000020004" pitchFamily="2" charset="0"/>
              </a:rPr>
              <a:t>  (b)</a:t>
            </a:r>
            <a:r>
              <a:rPr lang="en-US" altLang="en-US" sz="2100" i="0">
                <a:latin typeface="OldNewspaperTypes" panose="02000603060000020004" pitchFamily="2" charset="0"/>
              </a:rPr>
              <a:t> Mary </a:t>
            </a:r>
            <a:r>
              <a:rPr lang="en-US" altLang="en-US" sz="2100">
                <a:solidFill>
                  <a:srgbClr val="0000FF"/>
                </a:solidFill>
                <a:latin typeface="OldNewspaperTypes" panose="02000603060000020004" pitchFamily="2" charset="0"/>
              </a:rPr>
              <a:t>usually</a:t>
            </a:r>
            <a:r>
              <a:rPr lang="en-US" altLang="en-US" sz="2100" i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100" i="0">
                <a:latin typeface="OldNewspaperTypes" panose="02000603060000020004" pitchFamily="2" charset="0"/>
              </a:rPr>
              <a:t>eats </a:t>
            </a:r>
            <a:r>
              <a:rPr lang="en-US" altLang="en-US" sz="2100" b="0" i="0">
                <a:latin typeface="OldNewspaperTypes" panose="02000603060000020004" pitchFamily="2" charset="0"/>
              </a:rPr>
              <a:t>lunch at school.</a:t>
            </a:r>
            <a:endParaRPr lang="en-US" altLang="en-US" sz="2100" b="0" i="0">
              <a:solidFill>
                <a:srgbClr val="80008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46454" name="Text Box 22"/>
          <p:cNvSpPr txBox="1">
            <a:spLocks noChangeArrowheads="1"/>
          </p:cNvSpPr>
          <p:nvPr/>
        </p:nvSpPr>
        <p:spPr bwMode="auto">
          <a:xfrm>
            <a:off x="1319213" y="2753916"/>
            <a:ext cx="12362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0" dirty="0">
                <a:latin typeface="OldNewspaperTypes" panose="02000603060000020004" pitchFamily="2" charset="0"/>
              </a:rPr>
              <a:t>75%- 90%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146456" name="Text Box 24"/>
          <p:cNvSpPr txBox="1">
            <a:spLocks noChangeArrowheads="1"/>
          </p:cNvSpPr>
          <p:nvPr/>
        </p:nvSpPr>
        <p:spPr bwMode="auto">
          <a:xfrm>
            <a:off x="1320404" y="3211116"/>
            <a:ext cx="12378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0" dirty="0">
                <a:latin typeface="OldNewspaperTypes" panose="02000603060000020004" pitchFamily="2" charset="0"/>
              </a:rPr>
              <a:t>25%- 75%</a:t>
            </a:r>
            <a:r>
              <a:rPr lang="en-US" altLang="en-US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endParaRPr lang="en-US" altLang="en-US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46458" name="Text Box 26"/>
          <p:cNvSpPr txBox="1">
            <a:spLocks noChangeArrowheads="1"/>
          </p:cNvSpPr>
          <p:nvPr/>
        </p:nvSpPr>
        <p:spPr bwMode="auto">
          <a:xfrm>
            <a:off x="1428750" y="3633788"/>
            <a:ext cx="10278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0" dirty="0">
                <a:latin typeface="OldNewspaperTypes" panose="02000603060000020004" pitchFamily="2" charset="0"/>
              </a:rPr>
              <a:t>5%- 10%</a:t>
            </a:r>
            <a:endParaRPr lang="en-US" altLang="en-US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46460" name="Text Box 28"/>
          <p:cNvSpPr txBox="1">
            <a:spLocks noChangeArrowheads="1"/>
          </p:cNvSpPr>
          <p:nvPr/>
        </p:nvSpPr>
        <p:spPr bwMode="auto">
          <a:xfrm>
            <a:off x="1435895" y="4113610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0" dirty="0">
                <a:latin typeface="OldNewspaperTypes" panose="02000603060000020004" pitchFamily="2" charset="0"/>
              </a:rPr>
              <a:t>1%- 10%</a:t>
            </a:r>
            <a:r>
              <a:rPr lang="en-US" altLang="en-US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   </a:t>
            </a:r>
            <a:endParaRPr lang="en-US" altLang="en-US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46462" name="Text Box 30"/>
          <p:cNvSpPr txBox="1">
            <a:spLocks noChangeArrowheads="1"/>
          </p:cNvSpPr>
          <p:nvPr/>
        </p:nvSpPr>
        <p:spPr bwMode="auto">
          <a:xfrm>
            <a:off x="1478757" y="4582716"/>
            <a:ext cx="10262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       </a:t>
            </a:r>
            <a:r>
              <a:rPr lang="en-US" altLang="en-US" i="0" dirty="0">
                <a:latin typeface="OldNewspaperTypes" panose="02000603060000020004" pitchFamily="2" charset="0"/>
              </a:rPr>
              <a:t>0%</a:t>
            </a:r>
            <a:endParaRPr lang="en-US" altLang="en-US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46475" name="Text Box 43"/>
          <p:cNvSpPr txBox="1">
            <a:spLocks noChangeArrowheads="1"/>
          </p:cNvSpPr>
          <p:nvPr/>
        </p:nvSpPr>
        <p:spPr bwMode="auto">
          <a:xfrm>
            <a:off x="2571750" y="3609976"/>
            <a:ext cx="463844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(e)</a:t>
            </a:r>
            <a:r>
              <a:rPr lang="en-US" altLang="en-US" sz="2100" i="0" dirty="0">
                <a:latin typeface="OldNewspaperTypes" panose="02000603060000020004" pitchFamily="2" charset="0"/>
              </a:rPr>
              <a:t> Tia </a:t>
            </a:r>
            <a:r>
              <a:rPr lang="en-US" altLang="en-US" sz="2100" dirty="0">
                <a:solidFill>
                  <a:srgbClr val="0000FF"/>
                </a:solidFill>
                <a:latin typeface="OldNewspaperTypes" panose="02000603060000020004" pitchFamily="2" charset="0"/>
              </a:rPr>
              <a:t>seldom</a:t>
            </a:r>
            <a:r>
              <a:rPr lang="en-US" altLang="en-US" sz="2100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100" i="0" dirty="0">
                <a:latin typeface="OldNewspaperTypes" panose="02000603060000020004" pitchFamily="2" charset="0"/>
              </a:rPr>
              <a:t>eats 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lunch at school.</a:t>
            </a:r>
            <a:endParaRPr lang="en-US" altLang="en-US" sz="2100" b="0" i="0" dirty="0">
              <a:solidFill>
                <a:srgbClr val="80008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46476" name="Text Box 44"/>
          <p:cNvSpPr txBox="1">
            <a:spLocks noChangeArrowheads="1"/>
          </p:cNvSpPr>
          <p:nvPr/>
        </p:nvSpPr>
        <p:spPr bwMode="auto">
          <a:xfrm>
            <a:off x="2343151" y="4121944"/>
            <a:ext cx="432689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   (f)</a:t>
            </a:r>
            <a:r>
              <a:rPr lang="en-US" altLang="en-US" sz="2100" i="0" dirty="0">
                <a:latin typeface="OldNewspaperTypes" panose="02000603060000020004" pitchFamily="2" charset="0"/>
              </a:rPr>
              <a:t>  Eva </a:t>
            </a:r>
            <a:r>
              <a:rPr lang="en-US" altLang="en-US" sz="2100" dirty="0">
                <a:solidFill>
                  <a:srgbClr val="0000FF"/>
                </a:solidFill>
                <a:latin typeface="OldNewspaperTypes" panose="02000603060000020004" pitchFamily="2" charset="0"/>
              </a:rPr>
              <a:t>rarely</a:t>
            </a:r>
            <a:r>
              <a:rPr lang="en-US" altLang="en-US" sz="2100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100" i="0" dirty="0">
                <a:latin typeface="OldNewspaperTypes" panose="02000603060000020004" pitchFamily="2" charset="0"/>
              </a:rPr>
              <a:t>washes 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her car.</a:t>
            </a:r>
            <a:endParaRPr lang="en-US" altLang="en-US" sz="2100" b="0" i="0" dirty="0">
              <a:solidFill>
                <a:srgbClr val="80008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46477" name="Rectangle 45"/>
          <p:cNvSpPr>
            <a:spLocks noChangeArrowheads="1"/>
          </p:cNvSpPr>
          <p:nvPr/>
        </p:nvSpPr>
        <p:spPr bwMode="auto">
          <a:xfrm>
            <a:off x="2562225" y="4583907"/>
            <a:ext cx="386355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(g)</a:t>
            </a:r>
            <a:r>
              <a:rPr lang="en-US" altLang="en-US" sz="2100" i="0" dirty="0">
                <a:latin typeface="OldNewspaperTypes" panose="02000603060000020004" pitchFamily="2" charset="0"/>
              </a:rPr>
              <a:t> Jay </a:t>
            </a:r>
            <a:r>
              <a:rPr lang="en-US" altLang="en-US" sz="2100" dirty="0">
                <a:solidFill>
                  <a:srgbClr val="0000FF"/>
                </a:solidFill>
                <a:latin typeface="OldNewspaperTypes" panose="02000603060000020004" pitchFamily="2" charset="0"/>
              </a:rPr>
              <a:t>never</a:t>
            </a:r>
            <a:r>
              <a:rPr lang="en-US" altLang="en-US" sz="21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100" i="0" dirty="0">
                <a:latin typeface="OldNewspaperTypes" panose="02000603060000020004" pitchFamily="2" charset="0"/>
              </a:rPr>
              <a:t>goes</a:t>
            </a:r>
            <a:r>
              <a:rPr lang="en-US" altLang="en-US" sz="21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to the zoo.</a:t>
            </a:r>
          </a:p>
        </p:txBody>
      </p:sp>
      <p:sp>
        <p:nvSpPr>
          <p:cNvPr id="146482" name="Text Box 50"/>
          <p:cNvSpPr txBox="1">
            <a:spLocks noChangeArrowheads="1"/>
          </p:cNvSpPr>
          <p:nvPr/>
        </p:nvSpPr>
        <p:spPr bwMode="auto">
          <a:xfrm>
            <a:off x="3143251" y="5132785"/>
            <a:ext cx="319081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0" dirty="0">
                <a:latin typeface="OldNewspaperTypes" panose="02000603060000020004" pitchFamily="2" charset="0"/>
              </a:rPr>
              <a:t>frequency adverbs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1371600" y="439519"/>
            <a:ext cx="56023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5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FREQUENCY ADVERBS</a:t>
            </a:r>
            <a:endParaRPr lang="en-US" altLang="en-US" sz="54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6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6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6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6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6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6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6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6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6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14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88" grpId="0" animBg="1"/>
      <p:bldP spid="146472" grpId="0" animBg="1"/>
      <p:bldP spid="146474" grpId="0" animBg="1"/>
      <p:bldP spid="146457" grpId="0"/>
      <p:bldP spid="146478" grpId="0" animBg="1"/>
      <p:bldP spid="146473" grpId="0" animBg="1"/>
      <p:bldP spid="146471" grpId="0" animBg="1"/>
      <p:bldP spid="146479" grpId="0" animBg="1"/>
      <p:bldP spid="146455" grpId="0"/>
      <p:bldP spid="146452" grpId="0"/>
      <p:bldP spid="146453" grpId="0"/>
      <p:bldP spid="146454" grpId="0"/>
      <p:bldP spid="146456" grpId="0"/>
      <p:bldP spid="146458" grpId="0"/>
      <p:bldP spid="146460" grpId="0"/>
      <p:bldP spid="146462" grpId="0"/>
      <p:bldP spid="146475" grpId="0"/>
      <p:bldP spid="146476" grpId="0"/>
      <p:bldP spid="146477" grpId="0"/>
      <p:bldP spid="1464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4C6CDE-507B-4A2F-951A-E8B89FCCAD4E}" type="slidenum">
              <a:rPr lang="en-US" altLang="en-US" b="0" i="0"/>
              <a:pPr/>
              <a:t>7</a:t>
            </a:fld>
            <a:endParaRPr lang="en-US" altLang="en-US" b="0" i="0"/>
          </a:p>
        </p:txBody>
      </p:sp>
      <p:sp>
        <p:nvSpPr>
          <p:cNvPr id="29699" name="Text Box 80"/>
          <p:cNvSpPr txBox="1">
            <a:spLocks noChangeArrowheads="1"/>
          </p:cNvSpPr>
          <p:nvPr/>
        </p:nvSpPr>
        <p:spPr bwMode="auto">
          <a:xfrm>
            <a:off x="1574361" y="2457451"/>
            <a:ext cx="464749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 dirty="0">
                <a:solidFill>
                  <a:schemeClr val="tx2"/>
                </a:solidFill>
                <a:latin typeface="OldNewspaperTypes" panose="02000603060000020004" pitchFamily="2" charset="0"/>
              </a:rPr>
              <a:t>Talia _______ feeds her dog.</a:t>
            </a:r>
          </a:p>
        </p:txBody>
      </p:sp>
      <p:sp>
        <p:nvSpPr>
          <p:cNvPr id="29700" name="Rectangle 58"/>
          <p:cNvSpPr>
            <a:spLocks noChangeArrowheads="1"/>
          </p:cNvSpPr>
          <p:nvPr/>
        </p:nvSpPr>
        <p:spPr bwMode="auto">
          <a:xfrm>
            <a:off x="1828800" y="3671888"/>
            <a:ext cx="3200400" cy="800100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0000"/>
            </a:extrusionClr>
            <a:contourClr>
              <a:srgbClr val="FF000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flatTx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1" name="Line 59"/>
          <p:cNvSpPr>
            <a:spLocks noChangeShapeType="1"/>
          </p:cNvSpPr>
          <p:nvPr/>
        </p:nvSpPr>
        <p:spPr bwMode="auto">
          <a:xfrm>
            <a:off x="1885950" y="4071938"/>
            <a:ext cx="31432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702" name="Line 60"/>
          <p:cNvSpPr>
            <a:spLocks noChangeShapeType="1"/>
          </p:cNvSpPr>
          <p:nvPr/>
        </p:nvSpPr>
        <p:spPr bwMode="auto">
          <a:xfrm>
            <a:off x="22860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703" name="Line 61"/>
          <p:cNvSpPr>
            <a:spLocks noChangeShapeType="1"/>
          </p:cNvSpPr>
          <p:nvPr/>
        </p:nvSpPr>
        <p:spPr bwMode="auto">
          <a:xfrm>
            <a:off x="27432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704" name="Line 62"/>
          <p:cNvSpPr>
            <a:spLocks noChangeShapeType="1"/>
          </p:cNvSpPr>
          <p:nvPr/>
        </p:nvSpPr>
        <p:spPr bwMode="auto">
          <a:xfrm>
            <a:off x="32004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705" name="Line 63"/>
          <p:cNvSpPr>
            <a:spLocks noChangeShapeType="1"/>
          </p:cNvSpPr>
          <p:nvPr/>
        </p:nvSpPr>
        <p:spPr bwMode="auto">
          <a:xfrm>
            <a:off x="371475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706" name="Line 64"/>
          <p:cNvSpPr>
            <a:spLocks noChangeShapeType="1"/>
          </p:cNvSpPr>
          <p:nvPr/>
        </p:nvSpPr>
        <p:spPr bwMode="auto">
          <a:xfrm>
            <a:off x="42291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707" name="Line 65"/>
          <p:cNvSpPr>
            <a:spLocks noChangeShapeType="1"/>
          </p:cNvSpPr>
          <p:nvPr/>
        </p:nvSpPr>
        <p:spPr bwMode="auto">
          <a:xfrm>
            <a:off x="462915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708" name="Text Box 66"/>
          <p:cNvSpPr txBox="1">
            <a:spLocks noChangeArrowheads="1"/>
          </p:cNvSpPr>
          <p:nvPr/>
        </p:nvSpPr>
        <p:spPr bwMode="auto">
          <a:xfrm>
            <a:off x="1787934" y="3768330"/>
            <a:ext cx="58060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Sun.</a:t>
            </a:r>
          </a:p>
        </p:txBody>
      </p:sp>
      <p:sp>
        <p:nvSpPr>
          <p:cNvPr id="29709" name="Text Box 67"/>
          <p:cNvSpPr txBox="1">
            <a:spLocks noChangeArrowheads="1"/>
          </p:cNvSpPr>
          <p:nvPr/>
        </p:nvSpPr>
        <p:spPr bwMode="auto">
          <a:xfrm>
            <a:off x="2202909" y="3768330"/>
            <a:ext cx="61266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Mon.</a:t>
            </a:r>
          </a:p>
        </p:txBody>
      </p:sp>
      <p:sp>
        <p:nvSpPr>
          <p:cNvPr id="29710" name="Text Box 68"/>
          <p:cNvSpPr txBox="1">
            <a:spLocks noChangeArrowheads="1"/>
          </p:cNvSpPr>
          <p:nvPr/>
        </p:nvSpPr>
        <p:spPr bwMode="auto">
          <a:xfrm>
            <a:off x="2634583" y="3761186"/>
            <a:ext cx="6696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Tues</a:t>
            </a:r>
            <a:r>
              <a:rPr lang="en-US" altLang="en-US" b="0" i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9711" name="Text Box 69"/>
          <p:cNvSpPr txBox="1">
            <a:spLocks noChangeArrowheads="1"/>
          </p:cNvSpPr>
          <p:nvPr/>
        </p:nvSpPr>
        <p:spPr bwMode="auto">
          <a:xfrm>
            <a:off x="3165771" y="3761186"/>
            <a:ext cx="63004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Wed.</a:t>
            </a:r>
          </a:p>
        </p:txBody>
      </p:sp>
      <p:sp>
        <p:nvSpPr>
          <p:cNvPr id="29712" name="Text Box 70"/>
          <p:cNvSpPr txBox="1">
            <a:spLocks noChangeArrowheads="1"/>
          </p:cNvSpPr>
          <p:nvPr/>
        </p:nvSpPr>
        <p:spPr bwMode="auto">
          <a:xfrm>
            <a:off x="3605296" y="3754042"/>
            <a:ext cx="72968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Thurs.</a:t>
            </a:r>
          </a:p>
        </p:txBody>
      </p:sp>
      <p:sp>
        <p:nvSpPr>
          <p:cNvPr id="29713" name="Text Box 71"/>
          <p:cNvSpPr txBox="1">
            <a:spLocks noChangeArrowheads="1"/>
          </p:cNvSpPr>
          <p:nvPr/>
        </p:nvSpPr>
        <p:spPr bwMode="auto">
          <a:xfrm>
            <a:off x="4191584" y="3761186"/>
            <a:ext cx="46198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Fri.</a:t>
            </a:r>
          </a:p>
        </p:txBody>
      </p:sp>
      <p:sp>
        <p:nvSpPr>
          <p:cNvPr id="29714" name="Text Box 72"/>
          <p:cNvSpPr txBox="1">
            <a:spLocks noChangeArrowheads="1"/>
          </p:cNvSpPr>
          <p:nvPr/>
        </p:nvSpPr>
        <p:spPr bwMode="auto">
          <a:xfrm>
            <a:off x="4557789" y="3761186"/>
            <a:ext cx="5261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Sat.</a:t>
            </a:r>
          </a:p>
        </p:txBody>
      </p:sp>
      <p:sp>
        <p:nvSpPr>
          <p:cNvPr id="29715" name="Text Box 73"/>
          <p:cNvSpPr txBox="1">
            <a:spLocks noChangeArrowheads="1"/>
          </p:cNvSpPr>
          <p:nvPr/>
        </p:nvSpPr>
        <p:spPr bwMode="auto">
          <a:xfrm>
            <a:off x="1862159" y="4071938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29716" name="Text Box 74"/>
          <p:cNvSpPr txBox="1">
            <a:spLocks noChangeArrowheads="1"/>
          </p:cNvSpPr>
          <p:nvPr/>
        </p:nvSpPr>
        <p:spPr bwMode="auto">
          <a:xfrm>
            <a:off x="2319359" y="4071938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29717" name="Text Box 75"/>
          <p:cNvSpPr txBox="1">
            <a:spLocks noChangeArrowheads="1"/>
          </p:cNvSpPr>
          <p:nvPr/>
        </p:nvSpPr>
        <p:spPr bwMode="auto">
          <a:xfrm>
            <a:off x="2776559" y="4071938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29718" name="Text Box 76"/>
          <p:cNvSpPr txBox="1">
            <a:spLocks noChangeArrowheads="1"/>
          </p:cNvSpPr>
          <p:nvPr/>
        </p:nvSpPr>
        <p:spPr bwMode="auto">
          <a:xfrm>
            <a:off x="3290909" y="4071938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29719" name="Text Box 77"/>
          <p:cNvSpPr txBox="1">
            <a:spLocks noChangeArrowheads="1"/>
          </p:cNvSpPr>
          <p:nvPr/>
        </p:nvSpPr>
        <p:spPr bwMode="auto">
          <a:xfrm>
            <a:off x="4262459" y="4071938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29720" name="Text Box 78"/>
          <p:cNvSpPr txBox="1">
            <a:spLocks noChangeArrowheads="1"/>
          </p:cNvSpPr>
          <p:nvPr/>
        </p:nvSpPr>
        <p:spPr bwMode="auto">
          <a:xfrm>
            <a:off x="3805259" y="4071938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29721" name="Text Box 79"/>
          <p:cNvSpPr txBox="1">
            <a:spLocks noChangeArrowheads="1"/>
          </p:cNvSpPr>
          <p:nvPr/>
        </p:nvSpPr>
        <p:spPr bwMode="auto">
          <a:xfrm>
            <a:off x="4605359" y="4071938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144466" name="Rectangle 82"/>
          <p:cNvSpPr>
            <a:spLocks noChangeArrowheads="1"/>
          </p:cNvSpPr>
          <p:nvPr/>
        </p:nvSpPr>
        <p:spPr bwMode="auto">
          <a:xfrm>
            <a:off x="2543357" y="2457451"/>
            <a:ext cx="124264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always</a:t>
            </a:r>
          </a:p>
        </p:txBody>
      </p:sp>
      <p:sp>
        <p:nvSpPr>
          <p:cNvPr id="29723" name="Text Box 90"/>
          <p:cNvSpPr txBox="1">
            <a:spLocks noChangeArrowheads="1"/>
          </p:cNvSpPr>
          <p:nvPr/>
        </p:nvSpPr>
        <p:spPr bwMode="auto">
          <a:xfrm>
            <a:off x="485774" y="303655"/>
            <a:ext cx="535781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200" b="0" i="0" dirty="0" smtClean="0">
                <a:latin typeface="California" pitchFamily="2" charset="0"/>
              </a:rPr>
              <a:t> </a:t>
            </a:r>
            <a:r>
              <a:rPr lang="en-US" altLang="en-US" sz="7200" b="0" i="0" dirty="0">
                <a:latin typeface="California" pitchFamily="2" charset="0"/>
              </a:rPr>
              <a:t>Let’s Practice</a:t>
            </a:r>
          </a:p>
        </p:txBody>
      </p:sp>
      <p:sp>
        <p:nvSpPr>
          <p:cNvPr id="29724" name="AutoShape 91"/>
          <p:cNvSpPr>
            <a:spLocks noChangeArrowheads="1"/>
          </p:cNvSpPr>
          <p:nvPr/>
        </p:nvSpPr>
        <p:spPr bwMode="auto">
          <a:xfrm>
            <a:off x="6229350" y="2286000"/>
            <a:ext cx="1543050" cy="24003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always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 usually  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often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sometimes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seldom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rarely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 never</a:t>
            </a:r>
            <a:endParaRPr lang="en-US" altLang="en-US" sz="2100" dirty="0">
              <a:latin typeface="OldNewspaperTypes" panose="02000603060000020004" pitchFamily="2" charset="0"/>
            </a:endParaRPr>
          </a:p>
        </p:txBody>
      </p:sp>
      <p:sp>
        <p:nvSpPr>
          <p:cNvPr id="144477" name="AutoShape 93"/>
          <p:cNvSpPr>
            <a:spLocks noChangeArrowheads="1"/>
          </p:cNvSpPr>
          <p:nvPr/>
        </p:nvSpPr>
        <p:spPr bwMode="auto">
          <a:xfrm>
            <a:off x="6390086" y="2376487"/>
            <a:ext cx="1210865" cy="366713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466" grpId="0"/>
      <p:bldP spid="14447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CC47F3-23D3-4653-9BD5-6C3203E5B704}" type="slidenum">
              <a:rPr lang="en-US" altLang="en-US" b="0" i="0"/>
              <a:pPr/>
              <a:t>8</a:t>
            </a:fld>
            <a:endParaRPr lang="en-US" altLang="en-US" b="0" i="0"/>
          </a:p>
        </p:txBody>
      </p:sp>
      <p:sp>
        <p:nvSpPr>
          <p:cNvPr id="31747" name="AutoShape 35"/>
          <p:cNvSpPr>
            <a:spLocks noChangeArrowheads="1"/>
          </p:cNvSpPr>
          <p:nvPr/>
        </p:nvSpPr>
        <p:spPr bwMode="auto">
          <a:xfrm>
            <a:off x="6229350" y="2286000"/>
            <a:ext cx="1543050" cy="24003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always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 usually  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often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sometimes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seldom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rarely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 never</a:t>
            </a:r>
            <a:endParaRPr lang="en-US" altLang="en-US" sz="2100" dirty="0">
              <a:latin typeface="OldNewspaperTypes" panose="02000603060000020004" pitchFamily="2" charset="0"/>
            </a:endParaRPr>
          </a:p>
        </p:txBody>
      </p:sp>
      <p:sp>
        <p:nvSpPr>
          <p:cNvPr id="31748" name="Text Box 25"/>
          <p:cNvSpPr txBox="1">
            <a:spLocks noChangeArrowheads="1"/>
          </p:cNvSpPr>
          <p:nvPr/>
        </p:nvSpPr>
        <p:spPr bwMode="auto">
          <a:xfrm>
            <a:off x="1485900" y="2400301"/>
            <a:ext cx="431066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0" i="0" dirty="0" err="1">
                <a:solidFill>
                  <a:schemeClr val="tx2"/>
                </a:solidFill>
                <a:latin typeface="OldNewspaperTypes" panose="02000603060000020004" pitchFamily="2" charset="0"/>
              </a:rPr>
              <a:t>Jara</a:t>
            </a:r>
            <a:r>
              <a:rPr lang="en-US" altLang="en-US" sz="2700" b="0" i="0" dirty="0">
                <a:solidFill>
                  <a:schemeClr val="tx2"/>
                </a:solidFill>
                <a:latin typeface="OldNewspaperTypes" panose="02000603060000020004" pitchFamily="2" charset="0"/>
              </a:rPr>
              <a:t>  ______  watches TV.</a:t>
            </a:r>
          </a:p>
        </p:txBody>
      </p:sp>
      <p:sp>
        <p:nvSpPr>
          <p:cNvPr id="31749" name="Rectangle 3"/>
          <p:cNvSpPr>
            <a:spLocks noChangeArrowheads="1"/>
          </p:cNvSpPr>
          <p:nvPr/>
        </p:nvSpPr>
        <p:spPr bwMode="auto">
          <a:xfrm>
            <a:off x="1828800" y="3671888"/>
            <a:ext cx="3200400" cy="800100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0000"/>
            </a:extrusionClr>
            <a:contourClr>
              <a:srgbClr val="FF000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flatTx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750" name="Line 4"/>
          <p:cNvSpPr>
            <a:spLocks noChangeShapeType="1"/>
          </p:cNvSpPr>
          <p:nvPr/>
        </p:nvSpPr>
        <p:spPr bwMode="auto">
          <a:xfrm>
            <a:off x="1885950" y="4071938"/>
            <a:ext cx="31432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1751" name="Line 5"/>
          <p:cNvSpPr>
            <a:spLocks noChangeShapeType="1"/>
          </p:cNvSpPr>
          <p:nvPr/>
        </p:nvSpPr>
        <p:spPr bwMode="auto">
          <a:xfrm>
            <a:off x="22860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1752" name="Line 6"/>
          <p:cNvSpPr>
            <a:spLocks noChangeShapeType="1"/>
          </p:cNvSpPr>
          <p:nvPr/>
        </p:nvSpPr>
        <p:spPr bwMode="auto">
          <a:xfrm>
            <a:off x="27432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1753" name="Line 7"/>
          <p:cNvSpPr>
            <a:spLocks noChangeShapeType="1"/>
          </p:cNvSpPr>
          <p:nvPr/>
        </p:nvSpPr>
        <p:spPr bwMode="auto">
          <a:xfrm>
            <a:off x="32004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1754" name="Line 8"/>
          <p:cNvSpPr>
            <a:spLocks noChangeShapeType="1"/>
          </p:cNvSpPr>
          <p:nvPr/>
        </p:nvSpPr>
        <p:spPr bwMode="auto">
          <a:xfrm>
            <a:off x="3714750" y="3657600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1755" name="Line 9"/>
          <p:cNvSpPr>
            <a:spLocks noChangeShapeType="1"/>
          </p:cNvSpPr>
          <p:nvPr/>
        </p:nvSpPr>
        <p:spPr bwMode="auto">
          <a:xfrm>
            <a:off x="42291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1756" name="Line 10"/>
          <p:cNvSpPr>
            <a:spLocks noChangeShapeType="1"/>
          </p:cNvSpPr>
          <p:nvPr/>
        </p:nvSpPr>
        <p:spPr bwMode="auto">
          <a:xfrm>
            <a:off x="462915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1757" name="Text Box 11"/>
          <p:cNvSpPr txBox="1">
            <a:spLocks noChangeArrowheads="1"/>
          </p:cNvSpPr>
          <p:nvPr/>
        </p:nvSpPr>
        <p:spPr bwMode="auto">
          <a:xfrm>
            <a:off x="1777217" y="3768330"/>
            <a:ext cx="58060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Sun.</a:t>
            </a:r>
          </a:p>
        </p:txBody>
      </p:sp>
      <p:sp>
        <p:nvSpPr>
          <p:cNvPr id="31758" name="Text Box 12"/>
          <p:cNvSpPr txBox="1">
            <a:spLocks noChangeArrowheads="1"/>
          </p:cNvSpPr>
          <p:nvPr/>
        </p:nvSpPr>
        <p:spPr bwMode="auto">
          <a:xfrm>
            <a:off x="2182668" y="3768330"/>
            <a:ext cx="61266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Mon.</a:t>
            </a:r>
          </a:p>
        </p:txBody>
      </p:sp>
      <p:sp>
        <p:nvSpPr>
          <p:cNvPr id="31759" name="Text Box 13"/>
          <p:cNvSpPr txBox="1">
            <a:spLocks noChangeArrowheads="1"/>
          </p:cNvSpPr>
          <p:nvPr/>
        </p:nvSpPr>
        <p:spPr bwMode="auto">
          <a:xfrm>
            <a:off x="2640194" y="3761186"/>
            <a:ext cx="6584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Tues.</a:t>
            </a:r>
            <a:endParaRPr lang="en-US" altLang="en-US" b="0" i="0">
              <a:solidFill>
                <a:schemeClr val="tx2"/>
              </a:solidFill>
            </a:endParaRPr>
          </a:p>
        </p:txBody>
      </p:sp>
      <p:sp>
        <p:nvSpPr>
          <p:cNvPr id="31760" name="Text Box 14"/>
          <p:cNvSpPr txBox="1">
            <a:spLocks noChangeArrowheads="1"/>
          </p:cNvSpPr>
          <p:nvPr/>
        </p:nvSpPr>
        <p:spPr bwMode="auto">
          <a:xfrm>
            <a:off x="3134815" y="3761186"/>
            <a:ext cx="63004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Wed.</a:t>
            </a:r>
          </a:p>
        </p:txBody>
      </p:sp>
      <p:sp>
        <p:nvSpPr>
          <p:cNvPr id="31761" name="Text Box 15"/>
          <p:cNvSpPr txBox="1">
            <a:spLocks noChangeArrowheads="1"/>
          </p:cNvSpPr>
          <p:nvPr/>
        </p:nvSpPr>
        <p:spPr bwMode="auto">
          <a:xfrm>
            <a:off x="3612440" y="3754042"/>
            <a:ext cx="72968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Thurs.</a:t>
            </a:r>
            <a:endParaRPr lang="en-US" altLang="en-US" sz="1200" b="0" i="0">
              <a:solidFill>
                <a:schemeClr val="tx2"/>
              </a:solidFill>
            </a:endParaRPr>
          </a:p>
        </p:txBody>
      </p:sp>
      <p:sp>
        <p:nvSpPr>
          <p:cNvPr id="31762" name="Text Box 16"/>
          <p:cNvSpPr txBox="1">
            <a:spLocks noChangeArrowheads="1"/>
          </p:cNvSpPr>
          <p:nvPr/>
        </p:nvSpPr>
        <p:spPr bwMode="auto">
          <a:xfrm>
            <a:off x="4178489" y="3761186"/>
            <a:ext cx="46198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Fri.</a:t>
            </a:r>
          </a:p>
        </p:txBody>
      </p:sp>
      <p:sp>
        <p:nvSpPr>
          <p:cNvPr id="31763" name="Text Box 17"/>
          <p:cNvSpPr txBox="1">
            <a:spLocks noChangeArrowheads="1"/>
          </p:cNvSpPr>
          <p:nvPr/>
        </p:nvSpPr>
        <p:spPr bwMode="auto">
          <a:xfrm>
            <a:off x="4554216" y="3761186"/>
            <a:ext cx="5261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Sat.</a:t>
            </a:r>
          </a:p>
        </p:txBody>
      </p:sp>
      <p:sp>
        <p:nvSpPr>
          <p:cNvPr id="31764" name="Text Box 24"/>
          <p:cNvSpPr txBox="1">
            <a:spLocks noChangeArrowheads="1"/>
          </p:cNvSpPr>
          <p:nvPr/>
        </p:nvSpPr>
        <p:spPr bwMode="auto">
          <a:xfrm>
            <a:off x="4605359" y="4071938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428058" name="Rectangle 26"/>
          <p:cNvSpPr>
            <a:spLocks noChangeArrowheads="1"/>
          </p:cNvSpPr>
          <p:nvPr/>
        </p:nvSpPr>
        <p:spPr bwMode="auto">
          <a:xfrm>
            <a:off x="2319241" y="2400301"/>
            <a:ext cx="130035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 dirty="0">
                <a:latin typeface="OldNewspaperTypes" panose="02000603060000020004" pitchFamily="2" charset="0"/>
              </a:rPr>
              <a:t>seldom</a:t>
            </a:r>
          </a:p>
        </p:txBody>
      </p:sp>
      <p:sp>
        <p:nvSpPr>
          <p:cNvPr id="428064" name="AutoShape 32"/>
          <p:cNvSpPr>
            <a:spLocks noChangeArrowheads="1"/>
          </p:cNvSpPr>
          <p:nvPr/>
        </p:nvSpPr>
        <p:spPr bwMode="auto">
          <a:xfrm>
            <a:off x="6375798" y="3657600"/>
            <a:ext cx="1168003" cy="3429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24" name="Text Box 90"/>
          <p:cNvSpPr txBox="1">
            <a:spLocks noChangeArrowheads="1"/>
          </p:cNvSpPr>
          <p:nvPr/>
        </p:nvSpPr>
        <p:spPr bwMode="auto">
          <a:xfrm>
            <a:off x="485774" y="303655"/>
            <a:ext cx="535781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200" b="0" i="0" dirty="0" smtClean="0">
                <a:latin typeface="California" pitchFamily="2" charset="0"/>
              </a:rPr>
              <a:t> </a:t>
            </a:r>
            <a:r>
              <a:rPr lang="en-US" altLang="en-US" sz="7200" b="0" i="0" dirty="0">
                <a:latin typeface="California" pitchFamily="2" charset="0"/>
              </a:rPr>
              <a:t>Let’s Practice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8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8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58" grpId="0"/>
      <p:bldP spid="4280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B3BE7C-3D3E-45FE-9186-21360903CBE9}" type="slidenum">
              <a:rPr lang="en-US" altLang="en-US" b="0" i="0"/>
              <a:pPr/>
              <a:t>9</a:t>
            </a:fld>
            <a:endParaRPr lang="en-US" altLang="en-US" b="0" i="0"/>
          </a:p>
        </p:txBody>
      </p:sp>
      <p:sp>
        <p:nvSpPr>
          <p:cNvPr id="33795" name="AutoShape 42"/>
          <p:cNvSpPr>
            <a:spLocks noChangeArrowheads="1"/>
          </p:cNvSpPr>
          <p:nvPr/>
        </p:nvSpPr>
        <p:spPr bwMode="auto">
          <a:xfrm>
            <a:off x="6229350" y="2286000"/>
            <a:ext cx="1543050" cy="24003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always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 usually  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often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sometimes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seldom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rarely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 never</a:t>
            </a:r>
            <a:endParaRPr lang="en-US" altLang="en-US" sz="2100" dirty="0">
              <a:latin typeface="OldNewspaperTypes" panose="02000603060000020004" pitchFamily="2" charset="0"/>
            </a:endParaRPr>
          </a:p>
        </p:txBody>
      </p:sp>
      <p:sp>
        <p:nvSpPr>
          <p:cNvPr id="429096" name="AutoShape 40"/>
          <p:cNvSpPr>
            <a:spLocks noChangeArrowheads="1"/>
          </p:cNvSpPr>
          <p:nvPr/>
        </p:nvSpPr>
        <p:spPr bwMode="auto">
          <a:xfrm>
            <a:off x="6400800" y="2686050"/>
            <a:ext cx="1168004" cy="352425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33797" name="Text Box 20"/>
          <p:cNvSpPr txBox="1">
            <a:spLocks noChangeArrowheads="1"/>
          </p:cNvSpPr>
          <p:nvPr/>
        </p:nvSpPr>
        <p:spPr bwMode="auto">
          <a:xfrm>
            <a:off x="1600200" y="2457451"/>
            <a:ext cx="45802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0" i="0" dirty="0">
                <a:solidFill>
                  <a:schemeClr val="tx2"/>
                </a:solidFill>
                <a:latin typeface="OldNewspaperTypes" panose="02000603060000020004" pitchFamily="2" charset="0"/>
              </a:rPr>
              <a:t>Luke _______ cooks dinner.</a:t>
            </a:r>
          </a:p>
        </p:txBody>
      </p:sp>
      <p:sp>
        <p:nvSpPr>
          <p:cNvPr id="33798" name="Rectangle 4"/>
          <p:cNvSpPr>
            <a:spLocks noChangeArrowheads="1"/>
          </p:cNvSpPr>
          <p:nvPr/>
        </p:nvSpPr>
        <p:spPr bwMode="auto">
          <a:xfrm>
            <a:off x="1828800" y="3671888"/>
            <a:ext cx="3200400" cy="800100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0000"/>
            </a:extrusionClr>
            <a:contourClr>
              <a:srgbClr val="FF000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flatTx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799" name="Line 5"/>
          <p:cNvSpPr>
            <a:spLocks noChangeShapeType="1"/>
          </p:cNvSpPr>
          <p:nvPr/>
        </p:nvSpPr>
        <p:spPr bwMode="auto">
          <a:xfrm>
            <a:off x="1885950" y="4071938"/>
            <a:ext cx="31432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3800" name="Line 6"/>
          <p:cNvSpPr>
            <a:spLocks noChangeShapeType="1"/>
          </p:cNvSpPr>
          <p:nvPr/>
        </p:nvSpPr>
        <p:spPr bwMode="auto">
          <a:xfrm>
            <a:off x="22860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3801" name="Line 7"/>
          <p:cNvSpPr>
            <a:spLocks noChangeShapeType="1"/>
          </p:cNvSpPr>
          <p:nvPr/>
        </p:nvSpPr>
        <p:spPr bwMode="auto">
          <a:xfrm>
            <a:off x="27432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3802" name="Line 8"/>
          <p:cNvSpPr>
            <a:spLocks noChangeShapeType="1"/>
          </p:cNvSpPr>
          <p:nvPr/>
        </p:nvSpPr>
        <p:spPr bwMode="auto">
          <a:xfrm>
            <a:off x="32004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3803" name="Line 9"/>
          <p:cNvSpPr>
            <a:spLocks noChangeShapeType="1"/>
          </p:cNvSpPr>
          <p:nvPr/>
        </p:nvSpPr>
        <p:spPr bwMode="auto">
          <a:xfrm>
            <a:off x="371475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3804" name="Line 10"/>
          <p:cNvSpPr>
            <a:spLocks noChangeShapeType="1"/>
          </p:cNvSpPr>
          <p:nvPr/>
        </p:nvSpPr>
        <p:spPr bwMode="auto">
          <a:xfrm>
            <a:off x="42291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3805" name="Line 11"/>
          <p:cNvSpPr>
            <a:spLocks noChangeShapeType="1"/>
          </p:cNvSpPr>
          <p:nvPr/>
        </p:nvSpPr>
        <p:spPr bwMode="auto">
          <a:xfrm>
            <a:off x="462915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3806" name="Text Box 19"/>
          <p:cNvSpPr txBox="1">
            <a:spLocks noChangeArrowheads="1"/>
          </p:cNvSpPr>
          <p:nvPr/>
        </p:nvSpPr>
        <p:spPr bwMode="auto">
          <a:xfrm>
            <a:off x="4605359" y="4086226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429077" name="Rectangle 21"/>
          <p:cNvSpPr>
            <a:spLocks noChangeArrowheads="1"/>
          </p:cNvSpPr>
          <p:nvPr/>
        </p:nvSpPr>
        <p:spPr bwMode="auto">
          <a:xfrm>
            <a:off x="2510830" y="2457451"/>
            <a:ext cx="138390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 dirty="0">
                <a:latin typeface="OldNewspaperTypes" panose="02000603060000020004" pitchFamily="2" charset="0"/>
              </a:rPr>
              <a:t>usually</a:t>
            </a:r>
          </a:p>
        </p:txBody>
      </p:sp>
      <p:sp>
        <p:nvSpPr>
          <p:cNvPr id="33808" name="Text Box 24"/>
          <p:cNvSpPr txBox="1">
            <a:spLocks noChangeArrowheads="1"/>
          </p:cNvSpPr>
          <p:nvPr/>
        </p:nvSpPr>
        <p:spPr bwMode="auto">
          <a:xfrm>
            <a:off x="3805259" y="4086226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3809" name="Text Box 25"/>
          <p:cNvSpPr txBox="1">
            <a:spLocks noChangeArrowheads="1"/>
          </p:cNvSpPr>
          <p:nvPr/>
        </p:nvSpPr>
        <p:spPr bwMode="auto">
          <a:xfrm>
            <a:off x="2776559" y="4086226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3810" name="Text Box 26"/>
          <p:cNvSpPr txBox="1">
            <a:spLocks noChangeArrowheads="1"/>
          </p:cNvSpPr>
          <p:nvPr/>
        </p:nvSpPr>
        <p:spPr bwMode="auto">
          <a:xfrm>
            <a:off x="2262209" y="4086226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3811" name="Text Box 27"/>
          <p:cNvSpPr txBox="1">
            <a:spLocks noChangeArrowheads="1"/>
          </p:cNvSpPr>
          <p:nvPr/>
        </p:nvSpPr>
        <p:spPr bwMode="auto">
          <a:xfrm>
            <a:off x="1862159" y="4086226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3812" name="Text Box 29"/>
          <p:cNvSpPr txBox="1">
            <a:spLocks noChangeArrowheads="1"/>
          </p:cNvSpPr>
          <p:nvPr/>
        </p:nvSpPr>
        <p:spPr bwMode="auto">
          <a:xfrm>
            <a:off x="3233759" y="4086226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3813" name="Text Box 30"/>
          <p:cNvSpPr txBox="1">
            <a:spLocks noChangeArrowheads="1"/>
          </p:cNvSpPr>
          <p:nvPr/>
        </p:nvSpPr>
        <p:spPr bwMode="auto">
          <a:xfrm>
            <a:off x="1777217" y="3768330"/>
            <a:ext cx="58060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Sun.</a:t>
            </a:r>
          </a:p>
        </p:txBody>
      </p:sp>
      <p:sp>
        <p:nvSpPr>
          <p:cNvPr id="33814" name="Text Box 31"/>
          <p:cNvSpPr txBox="1">
            <a:spLocks noChangeArrowheads="1"/>
          </p:cNvSpPr>
          <p:nvPr/>
        </p:nvSpPr>
        <p:spPr bwMode="auto">
          <a:xfrm>
            <a:off x="2182668" y="3768330"/>
            <a:ext cx="61266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Mon.</a:t>
            </a:r>
          </a:p>
        </p:txBody>
      </p:sp>
      <p:sp>
        <p:nvSpPr>
          <p:cNvPr id="33815" name="Text Box 32"/>
          <p:cNvSpPr txBox="1">
            <a:spLocks noChangeArrowheads="1"/>
          </p:cNvSpPr>
          <p:nvPr/>
        </p:nvSpPr>
        <p:spPr bwMode="auto">
          <a:xfrm>
            <a:off x="2640194" y="3761186"/>
            <a:ext cx="6584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Tues.</a:t>
            </a:r>
            <a:endParaRPr lang="en-US" altLang="en-US" b="0" i="0">
              <a:solidFill>
                <a:schemeClr val="tx2"/>
              </a:solidFill>
            </a:endParaRPr>
          </a:p>
        </p:txBody>
      </p:sp>
      <p:sp>
        <p:nvSpPr>
          <p:cNvPr id="33816" name="Text Box 33"/>
          <p:cNvSpPr txBox="1">
            <a:spLocks noChangeArrowheads="1"/>
          </p:cNvSpPr>
          <p:nvPr/>
        </p:nvSpPr>
        <p:spPr bwMode="auto">
          <a:xfrm>
            <a:off x="3134815" y="3761186"/>
            <a:ext cx="63004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Wed.</a:t>
            </a:r>
          </a:p>
        </p:txBody>
      </p:sp>
      <p:sp>
        <p:nvSpPr>
          <p:cNvPr id="33817" name="Text Box 34"/>
          <p:cNvSpPr txBox="1">
            <a:spLocks noChangeArrowheads="1"/>
          </p:cNvSpPr>
          <p:nvPr/>
        </p:nvSpPr>
        <p:spPr bwMode="auto">
          <a:xfrm>
            <a:off x="3612440" y="3771901"/>
            <a:ext cx="72968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Thurs.</a:t>
            </a:r>
            <a:endParaRPr lang="en-US" altLang="en-US" sz="1200" b="0" i="0">
              <a:solidFill>
                <a:schemeClr val="tx2"/>
              </a:solidFill>
            </a:endParaRPr>
          </a:p>
        </p:txBody>
      </p:sp>
      <p:sp>
        <p:nvSpPr>
          <p:cNvPr id="33818" name="Text Box 35"/>
          <p:cNvSpPr txBox="1">
            <a:spLocks noChangeArrowheads="1"/>
          </p:cNvSpPr>
          <p:nvPr/>
        </p:nvSpPr>
        <p:spPr bwMode="auto">
          <a:xfrm>
            <a:off x="4178489" y="3761186"/>
            <a:ext cx="46198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Fri.</a:t>
            </a:r>
          </a:p>
        </p:txBody>
      </p:sp>
      <p:sp>
        <p:nvSpPr>
          <p:cNvPr id="33819" name="Text Box 36"/>
          <p:cNvSpPr txBox="1">
            <a:spLocks noChangeArrowheads="1"/>
          </p:cNvSpPr>
          <p:nvPr/>
        </p:nvSpPr>
        <p:spPr bwMode="auto">
          <a:xfrm>
            <a:off x="4554216" y="3761186"/>
            <a:ext cx="5261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Sat.</a:t>
            </a:r>
          </a:p>
        </p:txBody>
      </p:sp>
      <p:sp>
        <p:nvSpPr>
          <p:cNvPr id="29" name="Text Box 90"/>
          <p:cNvSpPr txBox="1">
            <a:spLocks noChangeArrowheads="1"/>
          </p:cNvSpPr>
          <p:nvPr/>
        </p:nvSpPr>
        <p:spPr bwMode="auto">
          <a:xfrm>
            <a:off x="485774" y="303655"/>
            <a:ext cx="535781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200" b="0" i="0" dirty="0" smtClean="0">
                <a:latin typeface="California" pitchFamily="2" charset="0"/>
              </a:rPr>
              <a:t> </a:t>
            </a:r>
            <a:r>
              <a:rPr lang="en-US" altLang="en-US" sz="7200" b="0" i="0" dirty="0">
                <a:latin typeface="California" pitchFamily="2" charset="0"/>
              </a:rPr>
              <a:t>Let’s Practice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9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9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96" grpId="0" animBg="1"/>
      <p:bldP spid="42907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B8BF18-0BBD-44E4-BCDA-083062D5288D}" type="slidenum">
              <a:rPr lang="en-US" altLang="en-US" b="0" i="0"/>
              <a:pPr/>
              <a:t>10</a:t>
            </a:fld>
            <a:endParaRPr lang="en-US" altLang="en-US" b="0" i="0"/>
          </a:p>
        </p:txBody>
      </p:sp>
      <p:sp>
        <p:nvSpPr>
          <p:cNvPr id="35843" name="AutoShape 34"/>
          <p:cNvSpPr>
            <a:spLocks noChangeArrowheads="1"/>
          </p:cNvSpPr>
          <p:nvPr/>
        </p:nvSpPr>
        <p:spPr bwMode="auto">
          <a:xfrm>
            <a:off x="6229350" y="2286000"/>
            <a:ext cx="1543050" cy="24003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always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 usually  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often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sometimes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seldom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rarely</a:t>
            </a:r>
          </a:p>
          <a:p>
            <a:pPr algn="ctr" eaLnBrk="1" hangingPunct="1"/>
            <a:r>
              <a:rPr lang="en-US" altLang="en-US" sz="2100" i="0" dirty="0">
                <a:latin typeface="OldNewspaperTypes" panose="02000603060000020004" pitchFamily="2" charset="0"/>
              </a:rPr>
              <a:t> never</a:t>
            </a:r>
            <a:endParaRPr lang="en-US" altLang="en-US" sz="2100" dirty="0">
              <a:latin typeface="OldNewspaperTypes" panose="02000603060000020004" pitchFamily="2" charset="0"/>
            </a:endParaRPr>
          </a:p>
        </p:txBody>
      </p:sp>
      <p:sp>
        <p:nvSpPr>
          <p:cNvPr id="35844" name="Text Box 13"/>
          <p:cNvSpPr txBox="1">
            <a:spLocks noChangeArrowheads="1"/>
          </p:cNvSpPr>
          <p:nvPr/>
        </p:nvSpPr>
        <p:spPr bwMode="auto">
          <a:xfrm>
            <a:off x="1714500" y="2400301"/>
            <a:ext cx="451277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0" i="0" dirty="0" err="1" smtClean="0">
                <a:solidFill>
                  <a:schemeClr val="tx2"/>
                </a:solidFill>
                <a:latin typeface="OldNewspaperTypes" panose="02000603060000020004" pitchFamily="2" charset="0"/>
              </a:rPr>
              <a:t>Moussad</a:t>
            </a:r>
            <a:r>
              <a:rPr lang="es-419" altLang="en-US" sz="2700" b="0" i="0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b="0" i="0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b="0" i="0" dirty="0">
                <a:solidFill>
                  <a:schemeClr val="tx2"/>
                </a:solidFill>
                <a:latin typeface="OldNewspaperTypes" panose="02000603060000020004" pitchFamily="2" charset="0"/>
              </a:rPr>
              <a:t>_________ cooks </a:t>
            </a:r>
          </a:p>
          <a:p>
            <a:pPr eaLnBrk="1" hangingPunct="1"/>
            <a:r>
              <a:rPr lang="en-US" altLang="en-US" sz="2700" b="0" i="0" dirty="0">
                <a:solidFill>
                  <a:schemeClr val="tx2"/>
                </a:solidFill>
                <a:latin typeface="OldNewspaperTypes" panose="02000603060000020004" pitchFamily="2" charset="0"/>
              </a:rPr>
              <a:t>dinner.</a:t>
            </a:r>
          </a:p>
        </p:txBody>
      </p:sp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1828800" y="3671888"/>
            <a:ext cx="3200400" cy="800100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0000"/>
            </a:extrusionClr>
            <a:contourClr>
              <a:srgbClr val="FF000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flatTx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846" name="Line 5"/>
          <p:cNvSpPr>
            <a:spLocks noChangeShapeType="1"/>
          </p:cNvSpPr>
          <p:nvPr/>
        </p:nvSpPr>
        <p:spPr bwMode="auto">
          <a:xfrm>
            <a:off x="1885950" y="4071938"/>
            <a:ext cx="31432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5847" name="Line 6"/>
          <p:cNvSpPr>
            <a:spLocks noChangeShapeType="1"/>
          </p:cNvSpPr>
          <p:nvPr/>
        </p:nvSpPr>
        <p:spPr bwMode="auto">
          <a:xfrm>
            <a:off x="22860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5848" name="Line 7"/>
          <p:cNvSpPr>
            <a:spLocks noChangeShapeType="1"/>
          </p:cNvSpPr>
          <p:nvPr/>
        </p:nvSpPr>
        <p:spPr bwMode="auto">
          <a:xfrm>
            <a:off x="27432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5849" name="Line 8"/>
          <p:cNvSpPr>
            <a:spLocks noChangeShapeType="1"/>
          </p:cNvSpPr>
          <p:nvPr/>
        </p:nvSpPr>
        <p:spPr bwMode="auto">
          <a:xfrm>
            <a:off x="32004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5850" name="Line 9"/>
          <p:cNvSpPr>
            <a:spLocks noChangeShapeType="1"/>
          </p:cNvSpPr>
          <p:nvPr/>
        </p:nvSpPr>
        <p:spPr bwMode="auto">
          <a:xfrm>
            <a:off x="371475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5851" name="Line 10"/>
          <p:cNvSpPr>
            <a:spLocks noChangeShapeType="1"/>
          </p:cNvSpPr>
          <p:nvPr/>
        </p:nvSpPr>
        <p:spPr bwMode="auto">
          <a:xfrm>
            <a:off x="422910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5852" name="Line 11"/>
          <p:cNvSpPr>
            <a:spLocks noChangeShapeType="1"/>
          </p:cNvSpPr>
          <p:nvPr/>
        </p:nvSpPr>
        <p:spPr bwMode="auto">
          <a:xfrm>
            <a:off x="4629150" y="3671888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5853" name="Text Box 12"/>
          <p:cNvSpPr txBox="1">
            <a:spLocks noChangeArrowheads="1"/>
          </p:cNvSpPr>
          <p:nvPr/>
        </p:nvSpPr>
        <p:spPr bwMode="auto">
          <a:xfrm>
            <a:off x="4605359" y="4086226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430094" name="Rectangle 14"/>
          <p:cNvSpPr>
            <a:spLocks noChangeArrowheads="1"/>
          </p:cNvSpPr>
          <p:nvPr/>
        </p:nvSpPr>
        <p:spPr bwMode="auto">
          <a:xfrm>
            <a:off x="3200400" y="2420624"/>
            <a:ext cx="193777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 dirty="0">
                <a:latin typeface="OldNewspaperTypes" panose="02000603060000020004" pitchFamily="2" charset="0"/>
              </a:rPr>
              <a:t>sometimes</a:t>
            </a:r>
          </a:p>
        </p:txBody>
      </p:sp>
      <p:sp>
        <p:nvSpPr>
          <p:cNvPr id="35855" name="Text Box 17"/>
          <p:cNvSpPr txBox="1">
            <a:spLocks noChangeArrowheads="1"/>
          </p:cNvSpPr>
          <p:nvPr/>
        </p:nvSpPr>
        <p:spPr bwMode="auto">
          <a:xfrm>
            <a:off x="3805259" y="4086226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5856" name="Text Box 20"/>
          <p:cNvSpPr txBox="1">
            <a:spLocks noChangeArrowheads="1"/>
          </p:cNvSpPr>
          <p:nvPr/>
        </p:nvSpPr>
        <p:spPr bwMode="auto">
          <a:xfrm>
            <a:off x="1862159" y="4086226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5857" name="Text Box 21"/>
          <p:cNvSpPr txBox="1">
            <a:spLocks noChangeArrowheads="1"/>
          </p:cNvSpPr>
          <p:nvPr/>
        </p:nvSpPr>
        <p:spPr bwMode="auto">
          <a:xfrm>
            <a:off x="3233759" y="4086226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5858" name="Text Box 22"/>
          <p:cNvSpPr txBox="1">
            <a:spLocks noChangeArrowheads="1"/>
          </p:cNvSpPr>
          <p:nvPr/>
        </p:nvSpPr>
        <p:spPr bwMode="auto">
          <a:xfrm>
            <a:off x="1777217" y="3768330"/>
            <a:ext cx="58060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Sun.</a:t>
            </a:r>
          </a:p>
        </p:txBody>
      </p:sp>
      <p:sp>
        <p:nvSpPr>
          <p:cNvPr id="35859" name="Text Box 23"/>
          <p:cNvSpPr txBox="1">
            <a:spLocks noChangeArrowheads="1"/>
          </p:cNvSpPr>
          <p:nvPr/>
        </p:nvSpPr>
        <p:spPr bwMode="auto">
          <a:xfrm>
            <a:off x="2182668" y="3768330"/>
            <a:ext cx="61266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Mon.</a:t>
            </a:r>
          </a:p>
        </p:txBody>
      </p:sp>
      <p:sp>
        <p:nvSpPr>
          <p:cNvPr id="35860" name="Text Box 24"/>
          <p:cNvSpPr txBox="1">
            <a:spLocks noChangeArrowheads="1"/>
          </p:cNvSpPr>
          <p:nvPr/>
        </p:nvSpPr>
        <p:spPr bwMode="auto">
          <a:xfrm>
            <a:off x="2640194" y="3761186"/>
            <a:ext cx="6584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Tues.</a:t>
            </a:r>
            <a:endParaRPr lang="en-US" altLang="en-US" b="0" i="0">
              <a:solidFill>
                <a:schemeClr val="tx2"/>
              </a:solidFill>
            </a:endParaRPr>
          </a:p>
        </p:txBody>
      </p:sp>
      <p:sp>
        <p:nvSpPr>
          <p:cNvPr id="35861" name="Text Box 25"/>
          <p:cNvSpPr txBox="1">
            <a:spLocks noChangeArrowheads="1"/>
          </p:cNvSpPr>
          <p:nvPr/>
        </p:nvSpPr>
        <p:spPr bwMode="auto">
          <a:xfrm>
            <a:off x="3134815" y="3761186"/>
            <a:ext cx="63004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Wed.</a:t>
            </a:r>
          </a:p>
        </p:txBody>
      </p:sp>
      <p:sp>
        <p:nvSpPr>
          <p:cNvPr id="35862" name="Text Box 26"/>
          <p:cNvSpPr txBox="1">
            <a:spLocks noChangeArrowheads="1"/>
          </p:cNvSpPr>
          <p:nvPr/>
        </p:nvSpPr>
        <p:spPr bwMode="auto">
          <a:xfrm>
            <a:off x="3617248" y="3754042"/>
            <a:ext cx="72007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Thurs</a:t>
            </a:r>
            <a:r>
              <a:rPr lang="en-US" altLang="en-US" sz="1200" b="0" i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35863" name="Text Box 27"/>
          <p:cNvSpPr txBox="1">
            <a:spLocks noChangeArrowheads="1"/>
          </p:cNvSpPr>
          <p:nvPr/>
        </p:nvSpPr>
        <p:spPr bwMode="auto">
          <a:xfrm>
            <a:off x="4178489" y="3761186"/>
            <a:ext cx="46198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Fri.</a:t>
            </a:r>
          </a:p>
        </p:txBody>
      </p:sp>
      <p:sp>
        <p:nvSpPr>
          <p:cNvPr id="35864" name="Text Box 28"/>
          <p:cNvSpPr txBox="1">
            <a:spLocks noChangeArrowheads="1"/>
          </p:cNvSpPr>
          <p:nvPr/>
        </p:nvSpPr>
        <p:spPr bwMode="auto">
          <a:xfrm>
            <a:off x="4554216" y="3761186"/>
            <a:ext cx="5261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Sat.</a:t>
            </a:r>
          </a:p>
        </p:txBody>
      </p:sp>
      <p:sp>
        <p:nvSpPr>
          <p:cNvPr id="430112" name="AutoShape 32"/>
          <p:cNvSpPr>
            <a:spLocks noChangeArrowheads="1"/>
          </p:cNvSpPr>
          <p:nvPr/>
        </p:nvSpPr>
        <p:spPr bwMode="auto">
          <a:xfrm>
            <a:off x="6231732" y="3314700"/>
            <a:ext cx="1540669" cy="3429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27" name="Text Box 90"/>
          <p:cNvSpPr txBox="1">
            <a:spLocks noChangeArrowheads="1"/>
          </p:cNvSpPr>
          <p:nvPr/>
        </p:nvSpPr>
        <p:spPr bwMode="auto">
          <a:xfrm>
            <a:off x="485774" y="303655"/>
            <a:ext cx="535781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200" b="0" i="0" dirty="0" smtClean="0">
                <a:latin typeface="California" pitchFamily="2" charset="0"/>
              </a:rPr>
              <a:t> </a:t>
            </a:r>
            <a:r>
              <a:rPr lang="en-US" altLang="en-US" sz="7200" b="0" i="0" dirty="0">
                <a:latin typeface="California" pitchFamily="2" charset="0"/>
              </a:rPr>
              <a:t>Let’s Practice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94" grpId="0"/>
      <p:bldP spid="4301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961738-7C76-4618-BFA5-BC0720C58397}" type="slidenum">
              <a:rPr lang="en-US" altLang="en-US" b="0" i="0"/>
              <a:pPr/>
              <a:t>11</a:t>
            </a:fld>
            <a:endParaRPr lang="en-US" altLang="en-US" b="0" i="0"/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609600" y="2608270"/>
            <a:ext cx="2753126" cy="1615827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300" b="0" i="0" dirty="0">
                <a:latin typeface="OldNewspaperTypes" panose="02000603060000020004" pitchFamily="2" charset="0"/>
              </a:rPr>
              <a:t>She goes to </a:t>
            </a:r>
          </a:p>
          <a:p>
            <a:pPr algn="ctr" eaLnBrk="1" hangingPunct="1"/>
            <a:r>
              <a:rPr lang="en-US" altLang="en-US" sz="3300" b="0" i="0" dirty="0">
                <a:latin typeface="OldNewspaperTypes" panose="02000603060000020004" pitchFamily="2" charset="0"/>
              </a:rPr>
              <a:t>the library</a:t>
            </a:r>
          </a:p>
          <a:p>
            <a:pPr algn="ctr" eaLnBrk="1" hangingPunct="1"/>
            <a:r>
              <a:rPr lang="en-US" altLang="en-US" sz="3300" b="0" i="0" dirty="0">
                <a:latin typeface="OldNewspaperTypes" panose="02000603060000020004" pitchFamily="2" charset="0"/>
              </a:rPr>
              <a:t>once a week.</a:t>
            </a:r>
          </a:p>
        </p:txBody>
      </p:sp>
      <p:sp>
        <p:nvSpPr>
          <p:cNvPr id="37893" name="Text Box 16"/>
          <p:cNvSpPr txBox="1">
            <a:spLocks noChangeArrowheads="1"/>
          </p:cNvSpPr>
          <p:nvPr/>
        </p:nvSpPr>
        <p:spPr bwMode="auto">
          <a:xfrm rot="21273132">
            <a:off x="304800" y="762000"/>
            <a:ext cx="8610599" cy="102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6000" b="0" i="0" dirty="0" smtClean="0">
                <a:latin typeface="California" pitchFamily="2" charset="0"/>
              </a:rPr>
              <a:t> </a:t>
            </a:r>
            <a:r>
              <a:rPr lang="en-US" altLang="en-US" sz="6000" b="0" i="0" dirty="0">
                <a:latin typeface="California" pitchFamily="2" charset="0"/>
              </a:rPr>
              <a:t>OTHER FREQUENCY EXPRESSIONS</a:t>
            </a:r>
            <a:endParaRPr lang="en-US" altLang="en-US" sz="6000" b="0" dirty="0">
              <a:latin typeface="California" pitchFamily="2" charset="0"/>
            </a:endParaRPr>
          </a:p>
        </p:txBody>
      </p:sp>
      <p:pic>
        <p:nvPicPr>
          <p:cNvPr id="3074" name="Picture 2" descr="Resultado de imagen para girl in a library vint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9" r="6670"/>
          <a:stretch/>
        </p:blipFill>
        <p:spPr bwMode="auto">
          <a:xfrm>
            <a:off x="3581400" y="2305049"/>
            <a:ext cx="4648200" cy="363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DC4D15-A758-4504-938F-9C51CA31FD68}" type="slidenum">
              <a:rPr lang="en-US" altLang="en-US" b="0" i="0"/>
              <a:pPr/>
              <a:t>12</a:t>
            </a:fld>
            <a:endParaRPr lang="en-US" altLang="en-US" b="0" i="0"/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995177" y="2560347"/>
            <a:ext cx="41027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(a) She goes to the library</a:t>
            </a:r>
            <a:r>
              <a:rPr lang="en-US" altLang="en-US" sz="2400" i="0" dirty="0">
                <a:latin typeface="OldNewspaperTypes" panose="02000603060000020004" pitchFamily="2" charset="0"/>
              </a:rPr>
              <a:t> </a:t>
            </a:r>
            <a:endParaRPr lang="en-US" altLang="en-US" sz="2400" b="0" i="0" dirty="0">
              <a:latin typeface="OldNewspaperTypes" panose="02000603060000020004" pitchFamily="2" charset="0"/>
            </a:endParaRPr>
          </a:p>
        </p:txBody>
      </p:sp>
      <p:sp>
        <p:nvSpPr>
          <p:cNvPr id="39940" name="Text Box 5"/>
          <p:cNvSpPr txBox="1">
            <a:spLocks noChangeArrowheads="1"/>
          </p:cNvSpPr>
          <p:nvPr/>
        </p:nvSpPr>
        <p:spPr bwMode="auto">
          <a:xfrm>
            <a:off x="5508336" y="3887391"/>
            <a:ext cx="18473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</p:txBody>
      </p:sp>
      <p:sp>
        <p:nvSpPr>
          <p:cNvPr id="336905" name="Rectangle 9"/>
          <p:cNvSpPr>
            <a:spLocks noChangeArrowheads="1"/>
          </p:cNvSpPr>
          <p:nvPr/>
        </p:nvSpPr>
        <p:spPr bwMode="auto">
          <a:xfrm>
            <a:off x="4968546" y="2256235"/>
            <a:ext cx="27847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once</a:t>
            </a:r>
            <a:r>
              <a:rPr lang="en-US" altLang="en-US" sz="2400" dirty="0">
                <a:solidFill>
                  <a:srgbClr val="0000CC"/>
                </a:solidFill>
                <a:latin typeface="OldNewspaperTypes" panose="02000603060000020004" pitchFamily="2" charset="0"/>
              </a:rPr>
              <a:t> a week</a:t>
            </a:r>
            <a:r>
              <a:rPr lang="en-US" altLang="en-US" sz="2400" b="0" dirty="0">
                <a:solidFill>
                  <a:srgbClr val="0000CC"/>
                </a:solidFill>
                <a:latin typeface="OldNewspaperTypes" panose="02000603060000020004" pitchFamily="2" charset="0"/>
              </a:rPr>
              <a:t>.</a:t>
            </a:r>
          </a:p>
          <a:p>
            <a:pPr algn="ctr" eaLnBrk="1" hangingPunct="1"/>
            <a:r>
              <a:rPr lang="en-US" altLang="en-US" sz="240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twice</a:t>
            </a:r>
            <a:r>
              <a:rPr lang="en-US" altLang="en-US" sz="2400" dirty="0">
                <a:solidFill>
                  <a:srgbClr val="0000CC"/>
                </a:solidFill>
                <a:latin typeface="OldNewspaperTypes" panose="02000603060000020004" pitchFamily="2" charset="0"/>
              </a:rPr>
              <a:t> a week</a:t>
            </a:r>
            <a:r>
              <a:rPr lang="en-US" altLang="en-US" sz="2400" b="0" dirty="0">
                <a:solidFill>
                  <a:srgbClr val="0000CC"/>
                </a:solidFill>
                <a:latin typeface="OldNewspaperTypes" panose="02000603060000020004" pitchFamily="2" charset="0"/>
              </a:rPr>
              <a:t>.</a:t>
            </a:r>
          </a:p>
          <a:p>
            <a:pPr algn="ctr" eaLnBrk="1" hangingPunct="1"/>
            <a:r>
              <a:rPr lang="en-US" altLang="en-US" sz="240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five times</a:t>
            </a:r>
            <a:r>
              <a:rPr lang="en-US" altLang="en-US" sz="2400" dirty="0">
                <a:solidFill>
                  <a:srgbClr val="0000CC"/>
                </a:solidFill>
                <a:latin typeface="OldNewspaperTypes" panose="02000603060000020004" pitchFamily="2" charset="0"/>
              </a:rPr>
              <a:t> a week</a:t>
            </a:r>
            <a:r>
              <a:rPr lang="en-US" altLang="en-US" sz="2400" b="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39942" name="Rectangle 30"/>
          <p:cNvSpPr>
            <a:spLocks noChangeArrowheads="1"/>
          </p:cNvSpPr>
          <p:nvPr/>
        </p:nvSpPr>
        <p:spPr bwMode="auto">
          <a:xfrm>
            <a:off x="2857500" y="3943350"/>
            <a:ext cx="3200400" cy="800100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FF0000"/>
            </a:extrusionClr>
            <a:contourClr>
              <a:srgbClr val="FF000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flatTx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943" name="Line 31"/>
          <p:cNvSpPr>
            <a:spLocks noChangeShapeType="1"/>
          </p:cNvSpPr>
          <p:nvPr/>
        </p:nvSpPr>
        <p:spPr bwMode="auto">
          <a:xfrm>
            <a:off x="2914650" y="4343400"/>
            <a:ext cx="31432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9944" name="Line 32"/>
          <p:cNvSpPr>
            <a:spLocks noChangeShapeType="1"/>
          </p:cNvSpPr>
          <p:nvPr/>
        </p:nvSpPr>
        <p:spPr bwMode="auto">
          <a:xfrm>
            <a:off x="3314700" y="3943350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9945" name="Line 33"/>
          <p:cNvSpPr>
            <a:spLocks noChangeShapeType="1"/>
          </p:cNvSpPr>
          <p:nvPr/>
        </p:nvSpPr>
        <p:spPr bwMode="auto">
          <a:xfrm>
            <a:off x="3771900" y="3943350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9946" name="Line 34"/>
          <p:cNvSpPr>
            <a:spLocks noChangeShapeType="1"/>
          </p:cNvSpPr>
          <p:nvPr/>
        </p:nvSpPr>
        <p:spPr bwMode="auto">
          <a:xfrm>
            <a:off x="4229100" y="3943350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9947" name="Line 35"/>
          <p:cNvSpPr>
            <a:spLocks noChangeShapeType="1"/>
          </p:cNvSpPr>
          <p:nvPr/>
        </p:nvSpPr>
        <p:spPr bwMode="auto">
          <a:xfrm>
            <a:off x="4743450" y="3943350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9948" name="Line 36"/>
          <p:cNvSpPr>
            <a:spLocks noChangeShapeType="1"/>
          </p:cNvSpPr>
          <p:nvPr/>
        </p:nvSpPr>
        <p:spPr bwMode="auto">
          <a:xfrm>
            <a:off x="5257800" y="3943350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9949" name="Line 37"/>
          <p:cNvSpPr>
            <a:spLocks noChangeShapeType="1"/>
          </p:cNvSpPr>
          <p:nvPr/>
        </p:nvSpPr>
        <p:spPr bwMode="auto">
          <a:xfrm>
            <a:off x="5657850" y="3943350"/>
            <a:ext cx="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9950" name="Text Box 38"/>
          <p:cNvSpPr txBox="1">
            <a:spLocks noChangeArrowheads="1"/>
          </p:cNvSpPr>
          <p:nvPr/>
        </p:nvSpPr>
        <p:spPr bwMode="auto">
          <a:xfrm>
            <a:off x="2805917" y="4039792"/>
            <a:ext cx="58060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Sun.</a:t>
            </a:r>
          </a:p>
        </p:txBody>
      </p:sp>
      <p:sp>
        <p:nvSpPr>
          <p:cNvPr id="39951" name="Text Box 39"/>
          <p:cNvSpPr txBox="1">
            <a:spLocks noChangeArrowheads="1"/>
          </p:cNvSpPr>
          <p:nvPr/>
        </p:nvSpPr>
        <p:spPr bwMode="auto">
          <a:xfrm>
            <a:off x="3211368" y="4039792"/>
            <a:ext cx="61266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Mon.</a:t>
            </a:r>
          </a:p>
        </p:txBody>
      </p:sp>
      <p:sp>
        <p:nvSpPr>
          <p:cNvPr id="39952" name="Text Box 40"/>
          <p:cNvSpPr txBox="1">
            <a:spLocks noChangeArrowheads="1"/>
          </p:cNvSpPr>
          <p:nvPr/>
        </p:nvSpPr>
        <p:spPr bwMode="auto">
          <a:xfrm>
            <a:off x="3668894" y="4032648"/>
            <a:ext cx="6584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Tues.</a:t>
            </a:r>
            <a:endParaRPr lang="en-US" altLang="en-US" b="0" i="0">
              <a:solidFill>
                <a:schemeClr val="tx2"/>
              </a:solidFill>
            </a:endParaRPr>
          </a:p>
        </p:txBody>
      </p:sp>
      <p:sp>
        <p:nvSpPr>
          <p:cNvPr id="39953" name="Text Box 41"/>
          <p:cNvSpPr txBox="1">
            <a:spLocks noChangeArrowheads="1"/>
          </p:cNvSpPr>
          <p:nvPr/>
        </p:nvSpPr>
        <p:spPr bwMode="auto">
          <a:xfrm>
            <a:off x="4163515" y="4032648"/>
            <a:ext cx="63004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Wed.</a:t>
            </a:r>
          </a:p>
        </p:txBody>
      </p:sp>
      <p:sp>
        <p:nvSpPr>
          <p:cNvPr id="39954" name="Text Box 42"/>
          <p:cNvSpPr txBox="1">
            <a:spLocks noChangeArrowheads="1"/>
          </p:cNvSpPr>
          <p:nvPr/>
        </p:nvSpPr>
        <p:spPr bwMode="auto">
          <a:xfrm>
            <a:off x="4641140" y="4025505"/>
            <a:ext cx="72968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Thurs.</a:t>
            </a:r>
            <a:endParaRPr lang="en-US" altLang="en-US" sz="1200" b="0" i="0">
              <a:solidFill>
                <a:schemeClr val="tx2"/>
              </a:solidFill>
            </a:endParaRPr>
          </a:p>
        </p:txBody>
      </p:sp>
      <p:sp>
        <p:nvSpPr>
          <p:cNvPr id="39955" name="Text Box 43"/>
          <p:cNvSpPr txBox="1">
            <a:spLocks noChangeArrowheads="1"/>
          </p:cNvSpPr>
          <p:nvPr/>
        </p:nvSpPr>
        <p:spPr bwMode="auto">
          <a:xfrm>
            <a:off x="5207189" y="4032648"/>
            <a:ext cx="46198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Fri.</a:t>
            </a:r>
          </a:p>
        </p:txBody>
      </p:sp>
      <p:sp>
        <p:nvSpPr>
          <p:cNvPr id="39956" name="Text Box 44"/>
          <p:cNvSpPr txBox="1">
            <a:spLocks noChangeArrowheads="1"/>
          </p:cNvSpPr>
          <p:nvPr/>
        </p:nvSpPr>
        <p:spPr bwMode="auto">
          <a:xfrm>
            <a:off x="5582916" y="4032648"/>
            <a:ext cx="5261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solidFill>
                  <a:schemeClr val="tx2"/>
                </a:solidFill>
              </a:rPr>
              <a:t>Sat.</a:t>
            </a:r>
          </a:p>
        </p:txBody>
      </p:sp>
      <p:sp>
        <p:nvSpPr>
          <p:cNvPr id="336941" name="Text Box 45"/>
          <p:cNvSpPr txBox="1">
            <a:spLocks noChangeArrowheads="1"/>
          </p:cNvSpPr>
          <p:nvPr/>
        </p:nvSpPr>
        <p:spPr bwMode="auto">
          <a:xfrm>
            <a:off x="5634059" y="4336257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36946" name="Text Box 50"/>
          <p:cNvSpPr txBox="1">
            <a:spLocks noChangeArrowheads="1"/>
          </p:cNvSpPr>
          <p:nvPr/>
        </p:nvSpPr>
        <p:spPr bwMode="auto">
          <a:xfrm>
            <a:off x="3748109" y="4336257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36947" name="Text Box 51"/>
          <p:cNvSpPr txBox="1">
            <a:spLocks noChangeArrowheads="1"/>
          </p:cNvSpPr>
          <p:nvPr/>
        </p:nvSpPr>
        <p:spPr bwMode="auto">
          <a:xfrm>
            <a:off x="4262459" y="4329113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36948" name="Text Box 52"/>
          <p:cNvSpPr txBox="1">
            <a:spLocks noChangeArrowheads="1"/>
          </p:cNvSpPr>
          <p:nvPr/>
        </p:nvSpPr>
        <p:spPr bwMode="auto">
          <a:xfrm>
            <a:off x="4776809" y="4336257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36949" name="Text Box 53"/>
          <p:cNvSpPr txBox="1">
            <a:spLocks noChangeArrowheads="1"/>
          </p:cNvSpPr>
          <p:nvPr/>
        </p:nvSpPr>
        <p:spPr bwMode="auto">
          <a:xfrm>
            <a:off x="3405209" y="4336257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36950" name="Text Box 54"/>
          <p:cNvSpPr txBox="1">
            <a:spLocks noChangeArrowheads="1"/>
          </p:cNvSpPr>
          <p:nvPr/>
        </p:nvSpPr>
        <p:spPr bwMode="auto">
          <a:xfrm>
            <a:off x="4262459" y="4336257"/>
            <a:ext cx="3321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i="0">
                <a:solidFill>
                  <a:schemeClr val="tx2"/>
                </a:solidFill>
                <a:sym typeface="Symbol" panose="05050102010706020507" pitchFamily="18" charset="2"/>
              </a:rPr>
              <a:t></a:t>
            </a:r>
          </a:p>
        </p:txBody>
      </p:sp>
      <p:sp>
        <p:nvSpPr>
          <p:cNvPr id="39964" name="AutoShape 61"/>
          <p:cNvSpPr>
            <a:spLocks/>
          </p:cNvSpPr>
          <p:nvPr/>
        </p:nvSpPr>
        <p:spPr bwMode="auto">
          <a:xfrm>
            <a:off x="4914901" y="2234864"/>
            <a:ext cx="207169" cy="1258372"/>
          </a:xfrm>
          <a:prstGeom prst="leftBrace">
            <a:avLst>
              <a:gd name="adj1" fmla="val 50048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7200" b="0" i="0"/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 rot="21273132">
            <a:off x="304800" y="762000"/>
            <a:ext cx="8610599" cy="102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6000" b="0" i="0" dirty="0" smtClean="0">
                <a:latin typeface="California" pitchFamily="2" charset="0"/>
              </a:rPr>
              <a:t> </a:t>
            </a:r>
            <a:r>
              <a:rPr lang="en-US" altLang="en-US" sz="6000" b="0" i="0" dirty="0">
                <a:latin typeface="California" pitchFamily="2" charset="0"/>
              </a:rPr>
              <a:t>OTHER FREQUENCY EXPRESSIONS</a:t>
            </a:r>
            <a:endParaRPr lang="en-US" altLang="en-US" sz="6000" b="0" dirty="0"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3369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369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36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36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6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6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941" grpId="0"/>
      <p:bldP spid="336946" grpId="0"/>
      <p:bldP spid="336947" grpId="0"/>
      <p:bldP spid="336948" grpId="0"/>
      <p:bldP spid="336949" grpId="0"/>
      <p:bldP spid="3369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3489C0-35DF-4693-A1EC-71B873AF6067}" type="slidenum">
              <a:rPr lang="en-US" altLang="en-US" b="0" i="0"/>
              <a:pPr/>
              <a:t>13</a:t>
            </a:fld>
            <a:endParaRPr lang="en-US" altLang="en-US" b="0" i="0"/>
          </a:p>
        </p:txBody>
      </p:sp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4479636" y="3615929"/>
            <a:ext cx="18473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</p:txBody>
      </p:sp>
      <p:sp>
        <p:nvSpPr>
          <p:cNvPr id="286733" name="Rectangle 13"/>
          <p:cNvSpPr>
            <a:spLocks noChangeArrowheads="1"/>
          </p:cNvSpPr>
          <p:nvPr/>
        </p:nvSpPr>
        <p:spPr bwMode="auto">
          <a:xfrm>
            <a:off x="1339394" y="2024178"/>
            <a:ext cx="54043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(b) I go to school </a:t>
            </a:r>
            <a:r>
              <a:rPr lang="en-US" altLang="en-US" sz="2400" b="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five times</a:t>
            </a:r>
            <a:r>
              <a:rPr lang="en-US" altLang="en-US" sz="2400" dirty="0">
                <a:solidFill>
                  <a:srgbClr val="0000CC"/>
                </a:solidFill>
                <a:latin typeface="OldNewspaperTypes" panose="02000603060000020004" pitchFamily="2" charset="0"/>
              </a:rPr>
              <a:t> a week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286734" name="Rectangle 14"/>
          <p:cNvSpPr>
            <a:spLocks noChangeArrowheads="1"/>
          </p:cNvSpPr>
          <p:nvPr/>
        </p:nvSpPr>
        <p:spPr bwMode="auto">
          <a:xfrm>
            <a:off x="1205897" y="2633663"/>
            <a:ext cx="56713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 (c) I go to the movies </a:t>
            </a:r>
            <a:r>
              <a:rPr lang="en-US" altLang="en-US" sz="2400" b="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twice</a:t>
            </a:r>
            <a:r>
              <a:rPr lang="en-US" altLang="en-US" sz="2400" dirty="0">
                <a:solidFill>
                  <a:srgbClr val="0000CC"/>
                </a:solidFill>
                <a:latin typeface="OldNewspaperTypes" panose="02000603060000020004" pitchFamily="2" charset="0"/>
              </a:rPr>
              <a:t> a month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286735" name="Rectangle 15"/>
          <p:cNvSpPr>
            <a:spLocks noChangeArrowheads="1"/>
          </p:cNvSpPr>
          <p:nvPr/>
        </p:nvSpPr>
        <p:spPr bwMode="auto">
          <a:xfrm>
            <a:off x="1340964" y="3211117"/>
            <a:ext cx="49928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(d) I go to the beach </a:t>
            </a:r>
            <a:r>
              <a:rPr lang="en-US" altLang="en-US" sz="2400" b="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once</a:t>
            </a:r>
            <a:r>
              <a:rPr lang="en-US" altLang="en-US" sz="2400" dirty="0">
                <a:solidFill>
                  <a:srgbClr val="0000CC"/>
                </a:solidFill>
                <a:latin typeface="OldNewspaperTypes" panose="02000603060000020004" pitchFamily="2" charset="0"/>
              </a:rPr>
              <a:t> a year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286755" name="AutoShape 35"/>
          <p:cNvSpPr>
            <a:spLocks noChangeArrowheads="1"/>
          </p:cNvSpPr>
          <p:nvPr/>
        </p:nvSpPr>
        <p:spPr bwMode="auto">
          <a:xfrm>
            <a:off x="2971800" y="4114800"/>
            <a:ext cx="3200400" cy="12001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0" i="0" dirty="0">
                <a:solidFill>
                  <a:schemeClr val="tx2"/>
                </a:solidFill>
                <a:latin typeface="OldNewspaperTypes" panose="02000603060000020004" pitchFamily="2" charset="0"/>
              </a:rPr>
              <a:t>how many times</a:t>
            </a:r>
          </a:p>
          <a:p>
            <a:pPr algn="ctr" eaLnBrk="1" hangingPunct="1"/>
            <a:r>
              <a:rPr lang="en-US" altLang="en-US" sz="2400" dirty="0">
                <a:solidFill>
                  <a:srgbClr val="003366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400" dirty="0">
                <a:solidFill>
                  <a:srgbClr val="0000CC"/>
                </a:solidFill>
                <a:latin typeface="OldNewspaperTypes" panose="02000603060000020004" pitchFamily="2" charset="0"/>
              </a:rPr>
              <a:t>a day           a week</a:t>
            </a:r>
          </a:p>
          <a:p>
            <a:pPr algn="ctr" eaLnBrk="1" hangingPunct="1"/>
            <a:r>
              <a:rPr lang="en-US" altLang="en-US" sz="2400" dirty="0">
                <a:solidFill>
                  <a:srgbClr val="0000CC"/>
                </a:solidFill>
                <a:latin typeface="OldNewspaperTypes" panose="02000603060000020004" pitchFamily="2" charset="0"/>
              </a:rPr>
              <a:t>a month      a year</a:t>
            </a: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 rot="21273132">
            <a:off x="304800" y="762000"/>
            <a:ext cx="8610599" cy="102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6000" b="0" i="0" dirty="0" smtClean="0">
                <a:latin typeface="California" pitchFamily="2" charset="0"/>
              </a:rPr>
              <a:t> </a:t>
            </a:r>
            <a:r>
              <a:rPr lang="en-US" altLang="en-US" sz="6000" b="0" i="0" dirty="0">
                <a:latin typeface="California" pitchFamily="2" charset="0"/>
              </a:rPr>
              <a:t>OTHER FREQUENCY EXPRESSIONS</a:t>
            </a:r>
            <a:endParaRPr lang="en-US" altLang="en-US" sz="6000" b="0" dirty="0"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3" grpId="0"/>
      <p:bldP spid="286734" grpId="0"/>
      <p:bldP spid="286735" grpId="0"/>
      <p:bldP spid="28675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6F1A59-FD1A-4A84-95EB-730148ED9286}" type="slidenum">
              <a:rPr lang="en-US" altLang="en-US" b="0" i="0"/>
              <a:pPr/>
              <a:t>14</a:t>
            </a:fld>
            <a:endParaRPr lang="en-US" altLang="en-US" b="0" i="0"/>
          </a:p>
        </p:txBody>
      </p:sp>
      <p:sp>
        <p:nvSpPr>
          <p:cNvPr id="432154" name="AutoShape 26"/>
          <p:cNvSpPr>
            <a:spLocks noChangeArrowheads="1"/>
          </p:cNvSpPr>
          <p:nvPr/>
        </p:nvSpPr>
        <p:spPr bwMode="auto">
          <a:xfrm>
            <a:off x="6092651" y="2544411"/>
            <a:ext cx="1657350" cy="13716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400">
              <a:solidFill>
                <a:srgbClr val="003366"/>
              </a:solidFill>
            </a:endParaRPr>
          </a:p>
        </p:txBody>
      </p:sp>
      <p:sp>
        <p:nvSpPr>
          <p:cNvPr id="432142" name="Rectangle 14"/>
          <p:cNvSpPr>
            <a:spLocks noChangeArrowheads="1"/>
          </p:cNvSpPr>
          <p:nvPr/>
        </p:nvSpPr>
        <p:spPr bwMode="auto">
          <a:xfrm>
            <a:off x="2944834" y="4477942"/>
            <a:ext cx="23839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000" b="0" dirty="0">
                <a:solidFill>
                  <a:srgbClr val="0000CC"/>
                </a:solidFill>
                <a:latin typeface="OldNewspaperTypes" panose="02000603060000020004" pitchFamily="2" charset="0"/>
              </a:rPr>
              <a:t>every</a:t>
            </a:r>
            <a:r>
              <a:rPr lang="en-US" altLang="en-US" sz="3000" dirty="0">
                <a:solidFill>
                  <a:srgbClr val="0000CC"/>
                </a:solidFill>
                <a:latin typeface="OldNewspaperTypes" panose="02000603060000020004" pitchFamily="2" charset="0"/>
              </a:rPr>
              <a:t> weeks</a:t>
            </a:r>
          </a:p>
        </p:txBody>
      </p:sp>
      <p:sp>
        <p:nvSpPr>
          <p:cNvPr id="44037" name="Text Box 3"/>
          <p:cNvSpPr txBox="1">
            <a:spLocks noChangeArrowheads="1"/>
          </p:cNvSpPr>
          <p:nvPr/>
        </p:nvSpPr>
        <p:spPr bwMode="auto">
          <a:xfrm>
            <a:off x="4479636" y="3615929"/>
            <a:ext cx="18473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</p:txBody>
      </p:sp>
      <p:sp>
        <p:nvSpPr>
          <p:cNvPr id="432133" name="Rectangle 5"/>
          <p:cNvSpPr>
            <a:spLocks noChangeArrowheads="1"/>
          </p:cNvSpPr>
          <p:nvPr/>
        </p:nvSpPr>
        <p:spPr bwMode="auto">
          <a:xfrm>
            <a:off x="1183026" y="1963342"/>
            <a:ext cx="49562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(e) I feed my dog </a:t>
            </a:r>
            <a:r>
              <a:rPr lang="en-US" altLang="en-US" sz="2400" b="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every</a:t>
            </a:r>
            <a:r>
              <a:rPr lang="en-US" altLang="en-US" sz="2400" dirty="0">
                <a:solidFill>
                  <a:srgbClr val="0000CC"/>
                </a:solidFill>
                <a:latin typeface="OldNewspaperTypes" panose="02000603060000020004" pitchFamily="2" charset="0"/>
              </a:rPr>
              <a:t> morning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432134" name="Rectangle 6"/>
          <p:cNvSpPr>
            <a:spLocks noChangeArrowheads="1"/>
          </p:cNvSpPr>
          <p:nvPr/>
        </p:nvSpPr>
        <p:spPr bwMode="auto">
          <a:xfrm>
            <a:off x="1224789" y="2592573"/>
            <a:ext cx="46616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0" dirty="0"/>
              <a:t>    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I ride my horse</a:t>
            </a:r>
            <a:r>
              <a:rPr lang="en-US" altLang="en-US" sz="2400" i="0" dirty="0">
                <a:latin typeface="OldNewspaperTypes" panose="02000603060000020004" pitchFamily="2" charset="0"/>
              </a:rPr>
              <a:t> </a:t>
            </a:r>
            <a:r>
              <a:rPr lang="en-US" altLang="en-US" sz="2400" b="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every</a:t>
            </a:r>
            <a:r>
              <a:rPr lang="en-US" altLang="en-US" sz="2400" dirty="0">
                <a:solidFill>
                  <a:srgbClr val="0000CC"/>
                </a:solidFill>
                <a:latin typeface="OldNewspaperTypes" panose="02000603060000020004" pitchFamily="2" charset="0"/>
              </a:rPr>
              <a:t> week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432135" name="Rectangle 7"/>
          <p:cNvSpPr>
            <a:spLocks noChangeArrowheads="1"/>
          </p:cNvSpPr>
          <p:nvPr/>
        </p:nvSpPr>
        <p:spPr bwMode="auto">
          <a:xfrm>
            <a:off x="1440657" y="3315892"/>
            <a:ext cx="44090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0" dirty="0">
                <a:latin typeface="OldNewspaperTypes" panose="02000603060000020004" pitchFamily="2" charset="0"/>
              </a:rPr>
              <a:t>   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I wash my car</a:t>
            </a:r>
            <a:r>
              <a:rPr lang="en-US" altLang="en-US" sz="2400" i="0" dirty="0">
                <a:latin typeface="OldNewspaperTypes" panose="02000603060000020004" pitchFamily="2" charset="0"/>
              </a:rPr>
              <a:t> </a:t>
            </a:r>
            <a:r>
              <a:rPr lang="en-US" altLang="en-US" sz="2400" b="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every</a:t>
            </a:r>
            <a:r>
              <a:rPr lang="en-US" altLang="en-US" sz="2400" dirty="0">
                <a:solidFill>
                  <a:srgbClr val="0000CC"/>
                </a:solidFill>
                <a:latin typeface="OldNewspaperTypes" panose="02000603060000020004" pitchFamily="2" charset="0"/>
              </a:rPr>
              <a:t> year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432141" name="Rectangle 13"/>
          <p:cNvSpPr>
            <a:spLocks noChangeArrowheads="1"/>
          </p:cNvSpPr>
          <p:nvPr/>
        </p:nvSpPr>
        <p:spPr bwMode="auto">
          <a:xfrm>
            <a:off x="6035135" y="2549129"/>
            <a:ext cx="144808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0" dirty="0">
                <a:solidFill>
                  <a:srgbClr val="0000CC"/>
                </a:solidFill>
                <a:latin typeface="OldNewspaperTypes" panose="02000603060000020004" pitchFamily="2" charset="0"/>
              </a:rPr>
              <a:t>Every</a:t>
            </a:r>
            <a:r>
              <a:rPr lang="en-US" altLang="en-US" sz="2400" b="0" i="0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</a:p>
          <a:p>
            <a:pPr algn="ctr" eaLnBrk="1" hangingPunct="1"/>
            <a:r>
              <a:rPr lang="en-US" altLang="en-US" sz="2400" b="0" i="0" dirty="0">
                <a:solidFill>
                  <a:schemeClr val="tx2"/>
                </a:solidFill>
                <a:latin typeface="OldNewspaperTypes" panose="02000603060000020004" pitchFamily="2" charset="0"/>
              </a:rPr>
              <a:t>is </a:t>
            </a:r>
          </a:p>
          <a:p>
            <a:pPr algn="ctr" eaLnBrk="1" hangingPunct="1"/>
            <a:r>
              <a:rPr lang="en-US" altLang="en-US" sz="2400" b="0" i="0" dirty="0">
                <a:solidFill>
                  <a:schemeClr val="tx2"/>
                </a:solidFill>
                <a:latin typeface="OldNewspaperTypes" panose="02000603060000020004" pitchFamily="2" charset="0"/>
              </a:rPr>
              <a:t>singular.</a:t>
            </a:r>
          </a:p>
        </p:txBody>
      </p:sp>
      <p:sp>
        <p:nvSpPr>
          <p:cNvPr id="432147" name="Rectangle 19"/>
          <p:cNvSpPr>
            <a:spLocks noChangeArrowheads="1"/>
          </p:cNvSpPr>
          <p:nvPr/>
        </p:nvSpPr>
        <p:spPr bwMode="auto">
          <a:xfrm>
            <a:off x="3086101" y="4000501"/>
            <a:ext cx="166879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000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Correct?</a:t>
            </a:r>
          </a:p>
        </p:txBody>
      </p:sp>
      <p:sp>
        <p:nvSpPr>
          <p:cNvPr id="432148" name="Rectangle 20"/>
          <p:cNvSpPr>
            <a:spLocks noChangeArrowheads="1"/>
          </p:cNvSpPr>
          <p:nvPr/>
        </p:nvSpPr>
        <p:spPr bwMode="auto">
          <a:xfrm>
            <a:off x="4800601" y="4000501"/>
            <a:ext cx="62709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000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no</a:t>
            </a:r>
          </a:p>
        </p:txBody>
      </p:sp>
      <p:sp>
        <p:nvSpPr>
          <p:cNvPr id="432153" name="AutoShape 25"/>
          <p:cNvSpPr>
            <a:spLocks noChangeArrowheads="1"/>
          </p:cNvSpPr>
          <p:nvPr/>
        </p:nvSpPr>
        <p:spPr bwMode="auto">
          <a:xfrm>
            <a:off x="4857750" y="4514850"/>
            <a:ext cx="457200" cy="5143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 rot="21273132">
            <a:off x="304800" y="762000"/>
            <a:ext cx="8610599" cy="102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6000" b="0" i="0" dirty="0" smtClean="0">
                <a:latin typeface="California" pitchFamily="2" charset="0"/>
              </a:rPr>
              <a:t> </a:t>
            </a:r>
            <a:r>
              <a:rPr lang="en-US" altLang="en-US" sz="6000" b="0" i="0" dirty="0">
                <a:latin typeface="California" pitchFamily="2" charset="0"/>
              </a:rPr>
              <a:t>OTHER FREQUENCY EXPRESSIONS</a:t>
            </a:r>
            <a:endParaRPr lang="en-US" altLang="en-US" sz="6000" b="0" dirty="0"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2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2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54" grpId="0" animBg="1"/>
      <p:bldP spid="432142" grpId="0"/>
      <p:bldP spid="432133" grpId="0"/>
      <p:bldP spid="432134" grpId="0"/>
      <p:bldP spid="432135" grpId="0"/>
      <p:bldP spid="432141" grpId="0"/>
      <p:bldP spid="432147" grpId="0"/>
      <p:bldP spid="432148" grpId="0"/>
      <p:bldP spid="4321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2EBC7DF-38E0-412E-AEB9-EBEC321B14FE}" type="slidenum">
              <a:rPr lang="en-US" altLang="en-US" b="0" i="0"/>
              <a:pPr/>
              <a:t>15</a:t>
            </a:fld>
            <a:endParaRPr lang="en-US" altLang="en-US" b="0" i="0"/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1600200" y="2722960"/>
            <a:ext cx="2686050" cy="1615827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300" b="0" i="0" dirty="0">
                <a:latin typeface="OldNewspaperTypes" panose="02000603060000020004" pitchFamily="2" charset="0"/>
              </a:rPr>
              <a:t>Jeff is </a:t>
            </a:r>
          </a:p>
          <a:p>
            <a:pPr algn="ctr" eaLnBrk="1" hangingPunct="1"/>
            <a:r>
              <a:rPr lang="en-US" altLang="en-US" sz="3300" b="0" i="0" dirty="0">
                <a:latin typeface="OldNewspaperTypes" panose="02000603060000020004" pitchFamily="2" charset="0"/>
              </a:rPr>
              <a:t>always dirty.</a:t>
            </a:r>
          </a:p>
        </p:txBody>
      </p:sp>
      <p:sp>
        <p:nvSpPr>
          <p:cNvPr id="56325" name="Text Box 8"/>
          <p:cNvSpPr txBox="1">
            <a:spLocks noChangeArrowheads="1"/>
          </p:cNvSpPr>
          <p:nvPr/>
        </p:nvSpPr>
        <p:spPr bwMode="auto">
          <a:xfrm>
            <a:off x="533400" y="609600"/>
            <a:ext cx="89153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5400" i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POSITION </a:t>
            </a:r>
            <a:r>
              <a:rPr lang="en-US" altLang="en-US" sz="5400" i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OF FREQUENCY ADVERBS</a:t>
            </a:r>
            <a:endParaRPr lang="en-US" altLang="en-US" sz="5400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fornia" pitchFamily="2" charset="0"/>
            </a:endParaRPr>
          </a:p>
        </p:txBody>
      </p:sp>
      <p:pic>
        <p:nvPicPr>
          <p:cNvPr id="5122" name="Picture 2" descr="Resultado de imagen para boy mud dirty vint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2" r="24343"/>
          <a:stretch/>
        </p:blipFill>
        <p:spPr bwMode="auto">
          <a:xfrm>
            <a:off x="4876800" y="2089387"/>
            <a:ext cx="3124200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F1EFBF-7793-4C6E-9DDE-4F057C40280B}" type="slidenum">
              <a:rPr lang="en-US" altLang="en-US" b="0" i="0"/>
              <a:pPr/>
              <a:t>16</a:t>
            </a:fld>
            <a:endParaRPr lang="en-US" altLang="en-US" b="0" i="0"/>
          </a:p>
        </p:txBody>
      </p:sp>
      <p:sp>
        <p:nvSpPr>
          <p:cNvPr id="434209" name="AutoShape 33"/>
          <p:cNvSpPr>
            <a:spLocks noChangeArrowheads="1"/>
          </p:cNvSpPr>
          <p:nvPr/>
        </p:nvSpPr>
        <p:spPr bwMode="auto">
          <a:xfrm>
            <a:off x="2686050" y="3714750"/>
            <a:ext cx="3886200" cy="19431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434195" name="Text Box 19"/>
          <p:cNvSpPr txBox="1">
            <a:spLocks noChangeArrowheads="1"/>
          </p:cNvSpPr>
          <p:nvPr/>
        </p:nvSpPr>
        <p:spPr bwMode="auto">
          <a:xfrm>
            <a:off x="4852988" y="2800351"/>
            <a:ext cx="13773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>
                <a:solidFill>
                  <a:srgbClr val="800080"/>
                </a:solidFill>
              </a:rPr>
              <a:t>usually</a:t>
            </a:r>
          </a:p>
        </p:txBody>
      </p:sp>
      <p:sp>
        <p:nvSpPr>
          <p:cNvPr id="434196" name="Text Box 20"/>
          <p:cNvSpPr txBox="1">
            <a:spLocks noChangeArrowheads="1"/>
          </p:cNvSpPr>
          <p:nvPr/>
        </p:nvSpPr>
        <p:spPr bwMode="auto">
          <a:xfrm>
            <a:off x="5024438" y="2800351"/>
            <a:ext cx="103105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>
                <a:solidFill>
                  <a:srgbClr val="800080"/>
                </a:solidFill>
              </a:rPr>
              <a:t>often</a:t>
            </a:r>
          </a:p>
        </p:txBody>
      </p:sp>
      <p:sp>
        <p:nvSpPr>
          <p:cNvPr id="434197" name="Text Box 21"/>
          <p:cNvSpPr txBox="1">
            <a:spLocks noChangeArrowheads="1"/>
          </p:cNvSpPr>
          <p:nvPr/>
        </p:nvSpPr>
        <p:spPr bwMode="auto">
          <a:xfrm>
            <a:off x="4686300" y="2820592"/>
            <a:ext cx="19928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>
                <a:solidFill>
                  <a:srgbClr val="800080"/>
                </a:solidFill>
              </a:rPr>
              <a:t>sometimes</a:t>
            </a:r>
          </a:p>
        </p:txBody>
      </p:sp>
      <p:sp>
        <p:nvSpPr>
          <p:cNvPr id="434198" name="Text Box 22"/>
          <p:cNvSpPr txBox="1">
            <a:spLocks noChangeArrowheads="1"/>
          </p:cNvSpPr>
          <p:nvPr/>
        </p:nvSpPr>
        <p:spPr bwMode="auto">
          <a:xfrm>
            <a:off x="4857750" y="2776538"/>
            <a:ext cx="139653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>
                <a:solidFill>
                  <a:srgbClr val="800080"/>
                </a:solidFill>
              </a:rPr>
              <a:t>seldom</a:t>
            </a:r>
          </a:p>
        </p:txBody>
      </p:sp>
      <p:sp>
        <p:nvSpPr>
          <p:cNvPr id="434199" name="Text Box 23"/>
          <p:cNvSpPr txBox="1">
            <a:spLocks noChangeArrowheads="1"/>
          </p:cNvSpPr>
          <p:nvPr/>
        </p:nvSpPr>
        <p:spPr bwMode="auto">
          <a:xfrm>
            <a:off x="5029200" y="2800351"/>
            <a:ext cx="112723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>
                <a:solidFill>
                  <a:srgbClr val="800080"/>
                </a:solidFill>
              </a:rPr>
              <a:t>rarely</a:t>
            </a:r>
          </a:p>
        </p:txBody>
      </p:sp>
      <p:sp>
        <p:nvSpPr>
          <p:cNvPr id="434200" name="Text Box 24"/>
          <p:cNvSpPr txBox="1">
            <a:spLocks noChangeArrowheads="1"/>
          </p:cNvSpPr>
          <p:nvPr/>
        </p:nvSpPr>
        <p:spPr bwMode="auto">
          <a:xfrm>
            <a:off x="4972050" y="2800351"/>
            <a:ext cx="110799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>
                <a:solidFill>
                  <a:srgbClr val="800080"/>
                </a:solidFill>
              </a:rPr>
              <a:t>never</a:t>
            </a:r>
          </a:p>
        </p:txBody>
      </p:sp>
      <p:sp>
        <p:nvSpPr>
          <p:cNvPr id="58378" name="Rectangle 8"/>
          <p:cNvSpPr>
            <a:spLocks noChangeArrowheads="1"/>
          </p:cNvSpPr>
          <p:nvPr/>
        </p:nvSpPr>
        <p:spPr bwMode="auto">
          <a:xfrm>
            <a:off x="5684063" y="2800351"/>
            <a:ext cx="195258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 dirty="0">
                <a:latin typeface="OldNewspaperTypes" panose="02000603060000020004" pitchFamily="2" charset="0"/>
              </a:rPr>
              <a:t>       dirty</a:t>
            </a:r>
            <a:r>
              <a:rPr lang="en-US" altLang="en-US" sz="2700" b="0" dirty="0">
                <a:latin typeface="OldNewspaperTypes" panose="02000603060000020004" pitchFamily="2" charset="0"/>
              </a:rPr>
              <a:t>.</a:t>
            </a:r>
            <a:endParaRPr lang="en-US" altLang="en-US" sz="2700" b="0" i="0" dirty="0">
              <a:latin typeface="OldNewspaperTypes" panose="02000603060000020004" pitchFamily="2" charset="0"/>
            </a:endParaRPr>
          </a:p>
        </p:txBody>
      </p:sp>
      <p:sp>
        <p:nvSpPr>
          <p:cNvPr id="58379" name="Text Box 5"/>
          <p:cNvSpPr txBox="1">
            <a:spLocks noChangeArrowheads="1"/>
          </p:cNvSpPr>
          <p:nvPr/>
        </p:nvSpPr>
        <p:spPr bwMode="auto">
          <a:xfrm>
            <a:off x="1360714" y="2786331"/>
            <a:ext cx="345049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 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Jeff      +</a:t>
            </a:r>
            <a:r>
              <a:rPr lang="en-US" altLang="en-US" sz="2700" i="0" dirty="0">
                <a:latin typeface="OldNewspaperTypes" panose="02000603060000020004" pitchFamily="2" charset="0"/>
              </a:rPr>
              <a:t>      </a:t>
            </a:r>
            <a:r>
              <a:rPr lang="en-US" altLang="en-US" sz="2700" dirty="0">
                <a:solidFill>
                  <a:srgbClr val="0066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2700" i="0" dirty="0">
                <a:latin typeface="OldNewspaperTypes" panose="02000603060000020004" pitchFamily="2" charset="0"/>
              </a:rPr>
              <a:t>  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+</a:t>
            </a:r>
            <a:endParaRPr lang="en-US" altLang="en-US" sz="2700" b="0" i="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58380" name="Text Box 7"/>
          <p:cNvSpPr txBox="1">
            <a:spLocks noChangeArrowheads="1"/>
          </p:cNvSpPr>
          <p:nvPr/>
        </p:nvSpPr>
        <p:spPr bwMode="auto">
          <a:xfrm>
            <a:off x="1081088" y="1947923"/>
            <a:ext cx="7467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/>
              <a:t>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SUBJECT    +   </a:t>
            </a:r>
            <a:r>
              <a:rPr lang="en-US" altLang="en-US" sz="2400" dirty="0">
                <a:solidFill>
                  <a:srgbClr val="0066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    +    </a:t>
            </a:r>
            <a:r>
              <a:rPr lang="en-US" altLang="en-US" sz="2400" b="0" i="0" dirty="0">
                <a:solidFill>
                  <a:srgbClr val="660066"/>
                </a:solidFill>
                <a:latin typeface="OldNewspaperTypes" panose="02000603060000020004" pitchFamily="2" charset="0"/>
              </a:rPr>
              <a:t>FREQUENCY</a:t>
            </a:r>
          </a:p>
          <a:p>
            <a:pPr eaLnBrk="1" hangingPunct="1"/>
            <a:r>
              <a:rPr lang="en-US" altLang="en-US" sz="2400" b="0" i="0" dirty="0">
                <a:solidFill>
                  <a:srgbClr val="660066"/>
                </a:solidFill>
                <a:latin typeface="OldNewspaperTypes" panose="02000603060000020004" pitchFamily="2" charset="0"/>
              </a:rPr>
              <a:t>				           ADVERB</a:t>
            </a:r>
          </a:p>
        </p:txBody>
      </p:sp>
      <p:sp>
        <p:nvSpPr>
          <p:cNvPr id="434194" name="Text Box 18"/>
          <p:cNvSpPr txBox="1">
            <a:spLocks noChangeArrowheads="1"/>
          </p:cNvSpPr>
          <p:nvPr/>
        </p:nvSpPr>
        <p:spPr bwMode="auto">
          <a:xfrm>
            <a:off x="4814888" y="2812257"/>
            <a:ext cx="124412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dirty="0">
                <a:solidFill>
                  <a:srgbClr val="800080"/>
                </a:solidFill>
                <a:latin typeface="OldNewspaperTypes" panose="02000603060000020004" pitchFamily="2" charset="0"/>
              </a:rPr>
              <a:t>always</a:t>
            </a:r>
          </a:p>
        </p:txBody>
      </p:sp>
      <p:sp>
        <p:nvSpPr>
          <p:cNvPr id="434202" name="Rectangle 26"/>
          <p:cNvSpPr>
            <a:spLocks noChangeArrowheads="1"/>
          </p:cNvSpPr>
          <p:nvPr/>
        </p:nvSpPr>
        <p:spPr bwMode="auto">
          <a:xfrm>
            <a:off x="4572000" y="4114800"/>
            <a:ext cx="3429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solidFill>
                  <a:srgbClr val="660066"/>
                </a:solidFill>
                <a:latin typeface="OldNewspaperTypes" panose="02000603060000020004" pitchFamily="2" charset="0"/>
              </a:rPr>
              <a:t>FREQUENCY		         ADVERB</a:t>
            </a:r>
          </a:p>
        </p:txBody>
      </p:sp>
      <p:sp>
        <p:nvSpPr>
          <p:cNvPr id="434203" name="Rectangle 27"/>
          <p:cNvSpPr>
            <a:spLocks noChangeArrowheads="1"/>
          </p:cNvSpPr>
          <p:nvPr/>
        </p:nvSpPr>
        <p:spPr bwMode="auto">
          <a:xfrm>
            <a:off x="2637994" y="3543301"/>
            <a:ext cx="2055884" cy="207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100" b="0" i="0" dirty="0"/>
          </a:p>
          <a:p>
            <a:pPr algn="ctr" eaLnBrk="1" hangingPunct="1"/>
            <a:r>
              <a:rPr lang="en-US" altLang="en-US" sz="2700" dirty="0">
                <a:solidFill>
                  <a:srgbClr val="006600"/>
                </a:solidFill>
                <a:latin typeface="OldNewspaperTypes" panose="02000603060000020004" pitchFamily="2" charset="0"/>
              </a:rPr>
              <a:t>am</a:t>
            </a:r>
          </a:p>
          <a:p>
            <a:pPr algn="ctr" eaLnBrk="1" hangingPunct="1"/>
            <a:r>
              <a:rPr lang="en-US" altLang="en-US" sz="2700" i="0" dirty="0">
                <a:solidFill>
                  <a:srgbClr val="006600"/>
                </a:solidFill>
                <a:latin typeface="OldNewspaperTypes" panose="02000603060000020004" pitchFamily="2" charset="0"/>
              </a:rPr>
              <a:t>       </a:t>
            </a:r>
            <a:r>
              <a:rPr lang="en-US" altLang="en-US" sz="2700" dirty="0">
                <a:solidFill>
                  <a:srgbClr val="0066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2700" i="0" dirty="0">
                <a:solidFill>
                  <a:srgbClr val="006600"/>
                </a:solidFill>
                <a:latin typeface="OldNewspaperTypes" panose="02000603060000020004" pitchFamily="2" charset="0"/>
              </a:rPr>
              <a:t>   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+</a:t>
            </a:r>
            <a:r>
              <a:rPr lang="en-US" altLang="en-US" sz="2700" i="0" dirty="0">
                <a:latin typeface="OldNewspaperTypes" panose="02000603060000020004" pitchFamily="2" charset="0"/>
              </a:rPr>
              <a:t> </a:t>
            </a:r>
            <a:endParaRPr lang="en-US" altLang="en-US" sz="2700" i="0" dirty="0">
              <a:solidFill>
                <a:srgbClr val="006600"/>
              </a:solidFill>
              <a:latin typeface="OldNewspaperTypes" panose="02000603060000020004" pitchFamily="2" charset="0"/>
            </a:endParaRPr>
          </a:p>
          <a:p>
            <a:pPr algn="ctr" eaLnBrk="1" hangingPunct="1"/>
            <a:r>
              <a:rPr lang="en-US" altLang="en-US" sz="2700" dirty="0">
                <a:solidFill>
                  <a:srgbClr val="006600"/>
                </a:solidFill>
                <a:latin typeface="OldNewspaperTypes" panose="02000603060000020004" pitchFamily="2" charset="0"/>
              </a:rPr>
              <a:t> are</a:t>
            </a:r>
          </a:p>
          <a:p>
            <a:pPr algn="ctr" eaLnBrk="1" hangingPunct="1"/>
            <a:endParaRPr lang="en-US" altLang="en-US" sz="2700" i="0" dirty="0">
              <a:latin typeface="OldNewspaperTypes" panose="02000603060000020004" pitchFamily="2" charset="0"/>
            </a:endParaRPr>
          </a:p>
        </p:txBody>
      </p:sp>
      <p:sp>
        <p:nvSpPr>
          <p:cNvPr id="434204" name="AutoShape 28"/>
          <p:cNvSpPr>
            <a:spLocks noChangeArrowheads="1"/>
          </p:cNvSpPr>
          <p:nvPr/>
        </p:nvSpPr>
        <p:spPr bwMode="auto">
          <a:xfrm>
            <a:off x="3486150" y="5187435"/>
            <a:ext cx="2400300" cy="369332"/>
          </a:xfrm>
          <a:prstGeom prst="curvedUpArrow">
            <a:avLst>
              <a:gd name="adj1" fmla="val 105000"/>
              <a:gd name="adj2" fmla="val 210000"/>
              <a:gd name="adj3" fmla="val 33333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533400" y="609600"/>
            <a:ext cx="89153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5400" i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POSITION </a:t>
            </a:r>
            <a:r>
              <a:rPr lang="en-US" altLang="en-US" sz="5400" i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OF FREQUENCY ADVERBS</a:t>
            </a:r>
            <a:endParaRPr lang="en-US" altLang="en-US" sz="5400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434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209" grpId="0" animBg="1"/>
      <p:bldP spid="434195" grpId="0"/>
      <p:bldP spid="434195" grpId="1"/>
      <p:bldP spid="434196" grpId="0"/>
      <p:bldP spid="434196" grpId="1"/>
      <p:bldP spid="434197" grpId="0"/>
      <p:bldP spid="434197" grpId="1"/>
      <p:bldP spid="434198" grpId="0"/>
      <p:bldP spid="434198" grpId="1"/>
      <p:bldP spid="434199" grpId="0"/>
      <p:bldP spid="434199" grpId="1"/>
      <p:bldP spid="434200" grpId="0"/>
      <p:bldP spid="434194" grpId="0"/>
      <p:bldP spid="434202" grpId="0"/>
      <p:bldP spid="434203" grpId="0"/>
      <p:bldP spid="43420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54BD714-B183-464F-8862-9CBDEF983166}" type="slidenum">
              <a:rPr lang="en-US" altLang="en-US" b="0" i="0"/>
              <a:pPr/>
              <a:t>17</a:t>
            </a:fld>
            <a:endParaRPr lang="en-US" altLang="en-US" b="0" i="0"/>
          </a:p>
        </p:txBody>
      </p:sp>
      <p:sp>
        <p:nvSpPr>
          <p:cNvPr id="435226" name="AutoShape 26"/>
          <p:cNvSpPr>
            <a:spLocks noChangeArrowheads="1"/>
          </p:cNvSpPr>
          <p:nvPr/>
        </p:nvSpPr>
        <p:spPr bwMode="auto">
          <a:xfrm>
            <a:off x="2114550" y="3486150"/>
            <a:ext cx="4457700" cy="2171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>
                <a:latin typeface="OldNewspaperTypes" panose="02000603060000020004" pitchFamily="2" charset="0"/>
              </a:rPr>
              <a:t>        </a:t>
            </a:r>
            <a:endParaRPr lang="en-US" altLang="en-US">
              <a:latin typeface="OldNewspaperTypes" panose="02000603060000020004" pitchFamily="2" charset="0"/>
            </a:endParaRPr>
          </a:p>
        </p:txBody>
      </p:sp>
      <p:sp>
        <p:nvSpPr>
          <p:cNvPr id="435203" name="Text Box 3"/>
          <p:cNvSpPr txBox="1">
            <a:spLocks noChangeArrowheads="1"/>
          </p:cNvSpPr>
          <p:nvPr/>
        </p:nvSpPr>
        <p:spPr bwMode="auto">
          <a:xfrm>
            <a:off x="3486151" y="2800351"/>
            <a:ext cx="103105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>
                <a:solidFill>
                  <a:srgbClr val="800080"/>
                </a:solidFill>
              </a:rPr>
              <a:t>often</a:t>
            </a:r>
          </a:p>
        </p:txBody>
      </p:sp>
      <p:sp>
        <p:nvSpPr>
          <p:cNvPr id="435204" name="Text Box 4"/>
          <p:cNvSpPr txBox="1">
            <a:spLocks noChangeArrowheads="1"/>
          </p:cNvSpPr>
          <p:nvPr/>
        </p:nvSpPr>
        <p:spPr bwMode="auto">
          <a:xfrm>
            <a:off x="3200400" y="2800351"/>
            <a:ext cx="19928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>
                <a:solidFill>
                  <a:srgbClr val="800080"/>
                </a:solidFill>
              </a:rPr>
              <a:t>sometimes</a:t>
            </a:r>
          </a:p>
        </p:txBody>
      </p:sp>
      <p:sp>
        <p:nvSpPr>
          <p:cNvPr id="435205" name="Text Box 5"/>
          <p:cNvSpPr txBox="1">
            <a:spLocks noChangeArrowheads="1"/>
          </p:cNvSpPr>
          <p:nvPr/>
        </p:nvSpPr>
        <p:spPr bwMode="auto">
          <a:xfrm>
            <a:off x="3429000" y="2776538"/>
            <a:ext cx="139653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>
                <a:solidFill>
                  <a:srgbClr val="800080"/>
                </a:solidFill>
              </a:rPr>
              <a:t>seldom</a:t>
            </a:r>
          </a:p>
        </p:txBody>
      </p:sp>
      <p:sp>
        <p:nvSpPr>
          <p:cNvPr id="435206" name="Text Box 6"/>
          <p:cNvSpPr txBox="1">
            <a:spLocks noChangeArrowheads="1"/>
          </p:cNvSpPr>
          <p:nvPr/>
        </p:nvSpPr>
        <p:spPr bwMode="auto">
          <a:xfrm>
            <a:off x="3429000" y="2800351"/>
            <a:ext cx="112723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>
                <a:solidFill>
                  <a:srgbClr val="800080"/>
                </a:solidFill>
              </a:rPr>
              <a:t>rarely</a:t>
            </a:r>
          </a:p>
        </p:txBody>
      </p:sp>
      <p:sp>
        <p:nvSpPr>
          <p:cNvPr id="435207" name="Text Box 7"/>
          <p:cNvSpPr txBox="1">
            <a:spLocks noChangeArrowheads="1"/>
          </p:cNvSpPr>
          <p:nvPr/>
        </p:nvSpPr>
        <p:spPr bwMode="auto">
          <a:xfrm>
            <a:off x="3486150" y="2800351"/>
            <a:ext cx="110799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>
                <a:solidFill>
                  <a:srgbClr val="800080"/>
                </a:solidFill>
              </a:rPr>
              <a:t>never</a:t>
            </a:r>
          </a:p>
        </p:txBody>
      </p:sp>
      <p:sp>
        <p:nvSpPr>
          <p:cNvPr id="60425" name="Rectangle 8"/>
          <p:cNvSpPr>
            <a:spLocks noChangeArrowheads="1"/>
          </p:cNvSpPr>
          <p:nvPr/>
        </p:nvSpPr>
        <p:spPr bwMode="auto">
          <a:xfrm>
            <a:off x="5029200" y="2800351"/>
            <a:ext cx="280035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0" i="0" dirty="0">
                <a:latin typeface="OldNewspaperTypes" panose="02000603060000020004" pitchFamily="2" charset="0"/>
              </a:rPr>
              <a:t> +</a:t>
            </a:r>
            <a:r>
              <a:rPr lang="en-US" altLang="en-US" sz="2700" i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  </a:t>
            </a:r>
            <a:r>
              <a:rPr lang="en-US" altLang="en-US" sz="2700" dirty="0">
                <a:solidFill>
                  <a:srgbClr val="0000CC"/>
                </a:solidFill>
                <a:latin typeface="OldNewspaperTypes" panose="02000603060000020004" pitchFamily="2" charset="0"/>
              </a:rPr>
              <a:t>rides</a:t>
            </a:r>
            <a:r>
              <a:rPr lang="en-US" altLang="en-US" sz="2700" i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a bike</a:t>
            </a:r>
            <a:r>
              <a:rPr lang="en-US" altLang="en-US" sz="2700" b="0" dirty="0">
                <a:latin typeface="OldNewspaperTypes" panose="02000603060000020004" pitchFamily="2" charset="0"/>
              </a:rPr>
              <a:t>.</a:t>
            </a:r>
            <a:endParaRPr lang="en-US" altLang="en-US" sz="2700" b="0" i="0" dirty="0">
              <a:latin typeface="OldNewspaperTypes" panose="02000603060000020004" pitchFamily="2" charset="0"/>
            </a:endParaRPr>
          </a:p>
        </p:txBody>
      </p:sp>
      <p:sp>
        <p:nvSpPr>
          <p:cNvPr id="60426" name="Text Box 11"/>
          <p:cNvSpPr txBox="1">
            <a:spLocks noChangeArrowheads="1"/>
          </p:cNvSpPr>
          <p:nvPr/>
        </p:nvSpPr>
        <p:spPr bwMode="auto">
          <a:xfrm>
            <a:off x="1371601" y="2800351"/>
            <a:ext cx="190565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 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Sergio    </a:t>
            </a:r>
            <a:endParaRPr lang="en-US" altLang="en-US" sz="2700" b="0" i="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60427" name="Text Box 12"/>
          <p:cNvSpPr txBox="1">
            <a:spLocks noChangeArrowheads="1"/>
          </p:cNvSpPr>
          <p:nvPr/>
        </p:nvSpPr>
        <p:spPr bwMode="auto">
          <a:xfrm>
            <a:off x="533400" y="1842448"/>
            <a:ext cx="82295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0" i="0" dirty="0"/>
              <a:t> </a:t>
            </a:r>
            <a:r>
              <a:rPr lang="en-US" altLang="en-US" sz="2000" b="0" i="0" dirty="0">
                <a:latin typeface="OldNewspaperTypes" panose="02000603060000020004" pitchFamily="2" charset="0"/>
              </a:rPr>
              <a:t>SUBJECT     +   </a:t>
            </a:r>
            <a:r>
              <a:rPr lang="en-US" altLang="en-US" sz="2000" b="0" i="0" dirty="0">
                <a:solidFill>
                  <a:srgbClr val="660066"/>
                </a:solidFill>
                <a:latin typeface="OldNewspaperTypes" panose="02000603060000020004" pitchFamily="2" charset="0"/>
              </a:rPr>
              <a:t>FREQUENCY</a:t>
            </a:r>
            <a:r>
              <a:rPr lang="en-US" altLang="en-US" sz="2000" i="0" dirty="0">
                <a:solidFill>
                  <a:srgbClr val="660066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000" b="0" i="0" dirty="0">
                <a:latin typeface="OldNewspaperTypes" panose="02000603060000020004" pitchFamily="2" charset="0"/>
              </a:rPr>
              <a:t>+</a:t>
            </a:r>
            <a:r>
              <a:rPr lang="en-US" altLang="en-US" sz="2000" i="0" dirty="0">
                <a:latin typeface="OldNewspaperTypes" panose="02000603060000020004" pitchFamily="2" charset="0"/>
              </a:rPr>
              <a:t>  </a:t>
            </a:r>
            <a:r>
              <a:rPr lang="en-US" altLang="en-US" sz="2000" b="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OTHER SIMPLE</a:t>
            </a:r>
          </a:p>
          <a:p>
            <a:pPr eaLnBrk="1" hangingPunct="1"/>
            <a:r>
              <a:rPr lang="en-US" altLang="en-US" sz="2000" i="0" dirty="0">
                <a:solidFill>
                  <a:srgbClr val="660066"/>
                </a:solidFill>
                <a:latin typeface="OldNewspaperTypes" panose="02000603060000020004" pitchFamily="2" charset="0"/>
              </a:rPr>
              <a:t>			</a:t>
            </a:r>
            <a:r>
              <a:rPr lang="en-US" altLang="en-US" sz="2000" b="0" i="0" dirty="0">
                <a:solidFill>
                  <a:srgbClr val="660066"/>
                </a:solidFill>
                <a:latin typeface="OldNewspaperTypes" panose="02000603060000020004" pitchFamily="2" charset="0"/>
              </a:rPr>
              <a:t>ADVERB</a:t>
            </a:r>
            <a:r>
              <a:rPr lang="en-US" altLang="en-US" sz="2000" i="0" dirty="0">
                <a:solidFill>
                  <a:srgbClr val="660066"/>
                </a:solidFill>
                <a:latin typeface="OldNewspaperTypes" panose="02000603060000020004" pitchFamily="2" charset="0"/>
              </a:rPr>
              <a:t>		  </a:t>
            </a:r>
            <a:r>
              <a:rPr lang="en-US" altLang="en-US" sz="2000" b="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PRESENT VERBS</a:t>
            </a:r>
          </a:p>
        </p:txBody>
      </p:sp>
      <p:sp>
        <p:nvSpPr>
          <p:cNvPr id="435214" name="Text Box 14"/>
          <p:cNvSpPr txBox="1">
            <a:spLocks noChangeArrowheads="1"/>
          </p:cNvSpPr>
          <p:nvPr/>
        </p:nvSpPr>
        <p:spPr bwMode="auto">
          <a:xfrm>
            <a:off x="3367088" y="2833688"/>
            <a:ext cx="131959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>
                <a:solidFill>
                  <a:srgbClr val="800080"/>
                </a:solidFill>
              </a:rPr>
              <a:t>always</a:t>
            </a:r>
          </a:p>
        </p:txBody>
      </p:sp>
      <p:sp>
        <p:nvSpPr>
          <p:cNvPr id="435215" name="Text Box 15"/>
          <p:cNvSpPr txBox="1">
            <a:spLocks noChangeArrowheads="1"/>
          </p:cNvSpPr>
          <p:nvPr/>
        </p:nvSpPr>
        <p:spPr bwMode="auto">
          <a:xfrm>
            <a:off x="3371850" y="2800351"/>
            <a:ext cx="13773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dirty="0">
                <a:solidFill>
                  <a:srgbClr val="800080"/>
                </a:solidFill>
              </a:rPr>
              <a:t>usually</a:t>
            </a:r>
          </a:p>
        </p:txBody>
      </p:sp>
      <p:sp>
        <p:nvSpPr>
          <p:cNvPr id="60430" name="Rectangle 16"/>
          <p:cNvSpPr>
            <a:spLocks noChangeArrowheads="1"/>
          </p:cNvSpPr>
          <p:nvPr/>
        </p:nvSpPr>
        <p:spPr bwMode="auto">
          <a:xfrm>
            <a:off x="2849166" y="2794398"/>
            <a:ext cx="38664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0" i="0"/>
              <a:t>+</a:t>
            </a:r>
          </a:p>
        </p:txBody>
      </p:sp>
      <p:sp>
        <p:nvSpPr>
          <p:cNvPr id="435217" name="Rectangle 17"/>
          <p:cNvSpPr>
            <a:spLocks noChangeArrowheads="1"/>
          </p:cNvSpPr>
          <p:nvPr/>
        </p:nvSpPr>
        <p:spPr bwMode="auto">
          <a:xfrm>
            <a:off x="2286000" y="3919539"/>
            <a:ext cx="3429000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0" dirty="0">
                <a:solidFill>
                  <a:srgbClr val="660066"/>
                </a:solidFill>
                <a:latin typeface="OldNewspaperTypes" panose="02000603060000020004" pitchFamily="2" charset="0"/>
              </a:rPr>
              <a:t>frequency		         adverb</a:t>
            </a:r>
            <a:r>
              <a:rPr lang="en-US" altLang="en-US" sz="2100" i="0" dirty="0">
                <a:solidFill>
                  <a:srgbClr val="660066"/>
                </a:solidFill>
                <a:latin typeface="OldNewspaperTypes" panose="02000603060000020004" pitchFamily="2" charset="0"/>
              </a:rPr>
              <a:t>       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+</a:t>
            </a:r>
          </a:p>
        </p:txBody>
      </p:sp>
      <p:sp>
        <p:nvSpPr>
          <p:cNvPr id="435218" name="Rectangle 18"/>
          <p:cNvSpPr>
            <a:spLocks noChangeArrowheads="1"/>
          </p:cNvSpPr>
          <p:nvPr/>
        </p:nvSpPr>
        <p:spPr bwMode="auto">
          <a:xfrm>
            <a:off x="4636153" y="3543301"/>
            <a:ext cx="171002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all simple </a:t>
            </a:r>
          </a:p>
          <a:p>
            <a:pPr algn="ctr" eaLnBrk="1" hangingPunct="1"/>
            <a:r>
              <a:rPr lang="en-US" altLang="en-US" sz="240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present </a:t>
            </a:r>
          </a:p>
          <a:p>
            <a:pPr algn="ctr" eaLnBrk="1" hangingPunct="1"/>
            <a:r>
              <a:rPr lang="en-US" altLang="en-US" sz="2400" i="0" dirty="0">
                <a:solidFill>
                  <a:srgbClr val="0000CC"/>
                </a:solidFill>
                <a:latin typeface="OldNewspaperTypes" panose="02000603060000020004" pitchFamily="2" charset="0"/>
              </a:rPr>
              <a:t>verbs</a:t>
            </a:r>
          </a:p>
          <a:p>
            <a:pPr algn="ctr" eaLnBrk="1" hangingPunct="1"/>
            <a:r>
              <a:rPr lang="en-US" altLang="en-US" sz="2400" i="0" dirty="0">
                <a:latin typeface="OldNewspaperTypes" panose="02000603060000020004" pitchFamily="2" charset="0"/>
              </a:rPr>
              <a:t>except</a:t>
            </a:r>
            <a:r>
              <a:rPr lang="en-US" altLang="en-US" sz="2400" i="0" dirty="0">
                <a:solidFill>
                  <a:srgbClr val="0066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dirty="0">
                <a:solidFill>
                  <a:srgbClr val="006600"/>
                </a:solidFill>
                <a:latin typeface="OldNewspaperTypes" panose="02000603060000020004" pitchFamily="2" charset="0"/>
              </a:rPr>
              <a:t>be</a:t>
            </a:r>
            <a:endParaRPr lang="en-US" altLang="en-US" sz="2700" dirty="0">
              <a:latin typeface="OldNewspaperTypes" panose="02000603060000020004" pitchFamily="2" charset="0"/>
            </a:endParaRPr>
          </a:p>
        </p:txBody>
      </p:sp>
      <p:sp>
        <p:nvSpPr>
          <p:cNvPr id="435219" name="AutoShape 19"/>
          <p:cNvSpPr>
            <a:spLocks noChangeArrowheads="1"/>
          </p:cNvSpPr>
          <p:nvPr/>
        </p:nvSpPr>
        <p:spPr bwMode="auto">
          <a:xfrm flipH="1">
            <a:off x="2686051" y="5158860"/>
            <a:ext cx="184731" cy="369332"/>
          </a:xfrm>
          <a:prstGeom prst="curvedUpArrow">
            <a:avLst>
              <a:gd name="adj1" fmla="val 125116"/>
              <a:gd name="adj2" fmla="val 297143"/>
              <a:gd name="adj3" fmla="val 33333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533400" y="609600"/>
            <a:ext cx="89153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5400" i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POSITION </a:t>
            </a:r>
            <a:r>
              <a:rPr lang="en-US" altLang="en-US" sz="5400" i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OF FREQUENCY ADVERBS</a:t>
            </a:r>
            <a:endParaRPr lang="en-US" altLang="en-US" sz="5400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435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26" grpId="0" animBg="1"/>
      <p:bldP spid="435203" grpId="0"/>
      <p:bldP spid="435203" grpId="1"/>
      <p:bldP spid="435204" grpId="0"/>
      <p:bldP spid="435204" grpId="1"/>
      <p:bldP spid="435205" grpId="0"/>
      <p:bldP spid="435205" grpId="1"/>
      <p:bldP spid="435206" grpId="0"/>
      <p:bldP spid="435206" grpId="1"/>
      <p:bldP spid="435207" grpId="0"/>
      <p:bldP spid="435214" grpId="0"/>
      <p:bldP spid="435215" grpId="0"/>
      <p:bldP spid="435215" grpId="1"/>
      <p:bldP spid="435217" grpId="0"/>
      <p:bldP spid="435218" grpId="0"/>
      <p:bldP spid="4352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9B66BF-2E77-4E88-AB99-CE3F77E4BC9F}" type="slidenum">
              <a:rPr lang="en-US" altLang="en-US" b="0" i="0"/>
              <a:pPr/>
              <a:t>18</a:t>
            </a:fld>
            <a:endParaRPr lang="en-US" altLang="en-US" b="0" i="0"/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2171700" y="1943100"/>
            <a:ext cx="4783425" cy="60016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300" b="0" i="0" dirty="0">
                <a:latin typeface="OldNewspaperTypes" panose="02000603060000020004" pitchFamily="2" charset="0"/>
              </a:rPr>
              <a:t>Gerardo teaches math.</a:t>
            </a:r>
          </a:p>
        </p:txBody>
      </p:sp>
      <p:sp>
        <p:nvSpPr>
          <p:cNvPr id="70661" name="Text Box 7"/>
          <p:cNvSpPr txBox="1">
            <a:spLocks noChangeArrowheads="1"/>
          </p:cNvSpPr>
          <p:nvPr/>
        </p:nvSpPr>
        <p:spPr bwMode="auto">
          <a:xfrm rot="21109950">
            <a:off x="-53343" y="807392"/>
            <a:ext cx="91439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800" b="0" i="0" dirty="0" smtClean="0">
                <a:latin typeface="California" pitchFamily="2" charset="0"/>
              </a:rPr>
              <a:t>SPELLING </a:t>
            </a:r>
            <a:r>
              <a:rPr lang="en-US" altLang="en-US" sz="4800" b="0" i="0" dirty="0">
                <a:latin typeface="California" pitchFamily="2" charset="0"/>
              </a:rPr>
              <a:t>AND PRONUNCIATION OF FINAL </a:t>
            </a:r>
            <a:r>
              <a:rPr lang="en-US" altLang="en-US" sz="4800" b="0" dirty="0">
                <a:latin typeface="California" pitchFamily="2" charset="0"/>
              </a:rPr>
              <a:t>-ES</a:t>
            </a:r>
          </a:p>
        </p:txBody>
      </p:sp>
      <p:pic>
        <p:nvPicPr>
          <p:cNvPr id="9218" name="Picture 2" descr="Resultado de imagen para math teacher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249" y="2667000"/>
            <a:ext cx="4899025" cy="367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5D1978-2578-4280-A843-CD408A4A7424}" type="slidenum">
              <a:rPr lang="en-US" altLang="en-US" b="0" i="0"/>
              <a:pPr/>
              <a:t>19</a:t>
            </a:fld>
            <a:endParaRPr lang="en-US" altLang="en-US" b="0" i="0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1335507" y="2605088"/>
            <a:ext cx="74251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400" i="0" dirty="0">
                <a:solidFill>
                  <a:srgbClr val="006600"/>
                </a:solidFill>
              </a:rPr>
              <a:t>-</a:t>
            </a:r>
            <a:r>
              <a:rPr lang="en-US" altLang="en-US" sz="2400" dirty="0" err="1">
                <a:solidFill>
                  <a:srgbClr val="006600"/>
                </a:solidFill>
              </a:rPr>
              <a:t>sh</a:t>
            </a:r>
            <a:r>
              <a:rPr lang="en-US" altLang="en-US" sz="2700" b="0" i="0" dirty="0"/>
              <a:t> 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2472588" y="1943101"/>
            <a:ext cx="298081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             SPELLING </a:t>
            </a:r>
          </a:p>
        </p:txBody>
      </p:sp>
      <p:sp>
        <p:nvSpPr>
          <p:cNvPr id="72709" name="Rectangle 6"/>
          <p:cNvSpPr>
            <a:spLocks noChangeArrowheads="1"/>
          </p:cNvSpPr>
          <p:nvPr/>
        </p:nvSpPr>
        <p:spPr bwMode="auto">
          <a:xfrm>
            <a:off x="1878988" y="2531269"/>
            <a:ext cx="157126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b="0" i="0"/>
              <a:t>(a) push</a:t>
            </a:r>
            <a:r>
              <a:rPr lang="en-US" altLang="en-US" sz="3300" b="0" i="0"/>
              <a:t> </a:t>
            </a:r>
          </a:p>
        </p:txBody>
      </p:sp>
      <p:sp>
        <p:nvSpPr>
          <p:cNvPr id="72710" name="Rectangle 8"/>
          <p:cNvSpPr>
            <a:spLocks noChangeArrowheads="1"/>
          </p:cNvSpPr>
          <p:nvPr/>
        </p:nvSpPr>
        <p:spPr bwMode="auto">
          <a:xfrm>
            <a:off x="5299240" y="1943101"/>
            <a:ext cx="25710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PRONUNCIATION</a:t>
            </a:r>
          </a:p>
        </p:txBody>
      </p:sp>
      <p:sp>
        <p:nvSpPr>
          <p:cNvPr id="72711" name="Rectangle 9"/>
          <p:cNvSpPr>
            <a:spLocks noChangeArrowheads="1"/>
          </p:cNvSpPr>
          <p:nvPr/>
        </p:nvSpPr>
        <p:spPr bwMode="auto">
          <a:xfrm>
            <a:off x="3764026" y="2524125"/>
            <a:ext cx="1513556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b="0" i="0"/>
              <a:t> </a:t>
            </a:r>
            <a:r>
              <a:rPr lang="en-US" altLang="en-US" sz="2700" b="0"/>
              <a:t>push</a:t>
            </a:r>
            <a:r>
              <a:rPr lang="en-US" altLang="en-US" sz="2700" b="0">
                <a:solidFill>
                  <a:schemeClr val="accent2"/>
                </a:solidFill>
              </a:rPr>
              <a:t>es</a:t>
            </a:r>
            <a:r>
              <a:rPr lang="en-US" altLang="en-US" sz="3300" b="0"/>
              <a:t> </a:t>
            </a:r>
          </a:p>
        </p:txBody>
      </p:sp>
      <p:sp>
        <p:nvSpPr>
          <p:cNvPr id="72712" name="Rectangle 10"/>
          <p:cNvSpPr>
            <a:spLocks noChangeArrowheads="1"/>
          </p:cNvSpPr>
          <p:nvPr/>
        </p:nvSpPr>
        <p:spPr bwMode="auto">
          <a:xfrm>
            <a:off x="5593981" y="2624138"/>
            <a:ext cx="168507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b="0" i="0"/>
              <a:t> </a:t>
            </a:r>
            <a:r>
              <a:rPr lang="en-US" altLang="en-US" sz="2700" b="0"/>
              <a:t>push </a:t>
            </a:r>
            <a:r>
              <a:rPr lang="en-US" altLang="en-US" sz="2700"/>
              <a:t>/</a:t>
            </a:r>
            <a:r>
              <a:rPr lang="en-US" altLang="en-US" sz="2700">
                <a:solidFill>
                  <a:srgbClr val="FF0066"/>
                </a:solidFill>
                <a:cs typeface="Arial" panose="020B0604020202020204" pitchFamily="34" charset="0"/>
              </a:rPr>
              <a:t>ə</a:t>
            </a:r>
            <a:r>
              <a:rPr lang="en-US" altLang="en-US" sz="2700">
                <a:solidFill>
                  <a:srgbClr val="FF0066"/>
                </a:solidFill>
              </a:rPr>
              <a:t>z</a:t>
            </a:r>
            <a:r>
              <a:rPr lang="en-US" altLang="en-US" sz="2700" b="0"/>
              <a:t>/</a:t>
            </a:r>
            <a:endParaRPr lang="en-US" altLang="en-US" sz="3300" b="0"/>
          </a:p>
        </p:txBody>
      </p:sp>
      <p:sp>
        <p:nvSpPr>
          <p:cNvPr id="438284" name="Rectangle 12"/>
          <p:cNvSpPr>
            <a:spLocks noChangeArrowheads="1"/>
          </p:cNvSpPr>
          <p:nvPr/>
        </p:nvSpPr>
        <p:spPr bwMode="auto">
          <a:xfrm>
            <a:off x="1345032" y="3102769"/>
            <a:ext cx="74251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400">
                <a:solidFill>
                  <a:srgbClr val="006600"/>
                </a:solidFill>
              </a:rPr>
              <a:t>-ch</a:t>
            </a:r>
            <a:r>
              <a:rPr lang="en-US" altLang="en-US" sz="2700" b="0" i="0"/>
              <a:t> </a:t>
            </a:r>
          </a:p>
        </p:txBody>
      </p:sp>
      <p:sp>
        <p:nvSpPr>
          <p:cNvPr id="438285" name="Rectangle 13"/>
          <p:cNvSpPr>
            <a:spLocks noChangeArrowheads="1"/>
          </p:cNvSpPr>
          <p:nvPr/>
        </p:nvSpPr>
        <p:spPr bwMode="auto">
          <a:xfrm>
            <a:off x="1905907" y="3028950"/>
            <a:ext cx="166744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b="0" i="0"/>
              <a:t>(b) teach</a:t>
            </a:r>
            <a:r>
              <a:rPr lang="en-US" altLang="en-US" sz="3300" b="0" i="0"/>
              <a:t> </a:t>
            </a:r>
          </a:p>
        </p:txBody>
      </p:sp>
      <p:sp>
        <p:nvSpPr>
          <p:cNvPr id="438286" name="Rectangle 14"/>
          <p:cNvSpPr>
            <a:spLocks noChangeArrowheads="1"/>
          </p:cNvSpPr>
          <p:nvPr/>
        </p:nvSpPr>
        <p:spPr bwMode="auto">
          <a:xfrm>
            <a:off x="3725461" y="3021806"/>
            <a:ext cx="1609736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b="0" i="0"/>
              <a:t> </a:t>
            </a:r>
            <a:r>
              <a:rPr lang="en-US" altLang="en-US" sz="2700" b="0"/>
              <a:t>teach</a:t>
            </a:r>
            <a:r>
              <a:rPr lang="en-US" altLang="en-US" sz="2700" b="0">
                <a:solidFill>
                  <a:schemeClr val="accent2"/>
                </a:solidFill>
              </a:rPr>
              <a:t>es</a:t>
            </a:r>
            <a:r>
              <a:rPr lang="en-US" altLang="en-US" sz="3300" b="0"/>
              <a:t> </a:t>
            </a:r>
          </a:p>
        </p:txBody>
      </p:sp>
      <p:sp>
        <p:nvSpPr>
          <p:cNvPr id="438287" name="Rectangle 15"/>
          <p:cNvSpPr>
            <a:spLocks noChangeArrowheads="1"/>
          </p:cNvSpPr>
          <p:nvPr/>
        </p:nvSpPr>
        <p:spPr bwMode="auto">
          <a:xfrm>
            <a:off x="5612565" y="3121819"/>
            <a:ext cx="178125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b="0" i="0"/>
              <a:t> </a:t>
            </a:r>
            <a:r>
              <a:rPr lang="en-US" altLang="en-US" sz="2700" b="0"/>
              <a:t>teach</a:t>
            </a:r>
            <a:r>
              <a:rPr lang="en-US" altLang="en-US" sz="2700" b="0" i="0"/>
              <a:t> </a:t>
            </a:r>
            <a:r>
              <a:rPr lang="en-US" altLang="en-US" sz="2700"/>
              <a:t>/</a:t>
            </a:r>
            <a:r>
              <a:rPr lang="en-US" altLang="en-US" sz="2700">
                <a:solidFill>
                  <a:srgbClr val="FF0066"/>
                </a:solidFill>
                <a:cs typeface="Arial" panose="020B0604020202020204" pitchFamily="34" charset="0"/>
              </a:rPr>
              <a:t>ə</a:t>
            </a:r>
            <a:r>
              <a:rPr lang="en-US" altLang="en-US" sz="2700">
                <a:solidFill>
                  <a:srgbClr val="FF0066"/>
                </a:solidFill>
              </a:rPr>
              <a:t>z</a:t>
            </a:r>
            <a:r>
              <a:rPr lang="en-US" altLang="en-US" sz="2700" b="0"/>
              <a:t>/</a:t>
            </a:r>
            <a:endParaRPr lang="en-US" altLang="en-US" sz="3300" b="0"/>
          </a:p>
        </p:txBody>
      </p:sp>
      <p:sp>
        <p:nvSpPr>
          <p:cNvPr id="438288" name="Rectangle 16"/>
          <p:cNvSpPr>
            <a:spLocks noChangeArrowheads="1"/>
          </p:cNvSpPr>
          <p:nvPr/>
        </p:nvSpPr>
        <p:spPr bwMode="auto">
          <a:xfrm>
            <a:off x="1344711" y="3567113"/>
            <a:ext cx="72648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400">
                <a:solidFill>
                  <a:srgbClr val="006600"/>
                </a:solidFill>
              </a:rPr>
              <a:t>-ss</a:t>
            </a:r>
            <a:r>
              <a:rPr lang="en-US" altLang="en-US" sz="2700" b="0" i="0"/>
              <a:t> </a:t>
            </a:r>
          </a:p>
        </p:txBody>
      </p:sp>
      <p:sp>
        <p:nvSpPr>
          <p:cNvPr id="438289" name="Rectangle 17"/>
          <p:cNvSpPr>
            <a:spLocks noChangeArrowheads="1"/>
          </p:cNvSpPr>
          <p:nvPr/>
        </p:nvSpPr>
        <p:spPr bwMode="auto">
          <a:xfrm>
            <a:off x="1914353" y="3493294"/>
            <a:ext cx="139814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b="0" i="0"/>
              <a:t>(c) kiss</a:t>
            </a:r>
            <a:r>
              <a:rPr lang="en-US" altLang="en-US" sz="3300" b="0" i="0"/>
              <a:t> </a:t>
            </a:r>
          </a:p>
        </p:txBody>
      </p:sp>
      <p:sp>
        <p:nvSpPr>
          <p:cNvPr id="438290" name="Rectangle 18"/>
          <p:cNvSpPr>
            <a:spLocks noChangeArrowheads="1"/>
          </p:cNvSpPr>
          <p:nvPr/>
        </p:nvSpPr>
        <p:spPr bwMode="auto">
          <a:xfrm>
            <a:off x="3707620" y="3486150"/>
            <a:ext cx="13596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b="0" i="0"/>
              <a:t> </a:t>
            </a:r>
            <a:r>
              <a:rPr lang="en-US" altLang="en-US" sz="2700" b="0"/>
              <a:t>kiss</a:t>
            </a:r>
            <a:r>
              <a:rPr lang="en-US" altLang="en-US" sz="2700" b="0">
                <a:solidFill>
                  <a:schemeClr val="accent2"/>
                </a:solidFill>
              </a:rPr>
              <a:t>es</a:t>
            </a:r>
            <a:r>
              <a:rPr lang="en-US" altLang="en-US" sz="3300" b="0"/>
              <a:t> </a:t>
            </a:r>
          </a:p>
        </p:txBody>
      </p:sp>
      <p:sp>
        <p:nvSpPr>
          <p:cNvPr id="438291" name="Rectangle 19"/>
          <p:cNvSpPr>
            <a:spLocks noChangeArrowheads="1"/>
          </p:cNvSpPr>
          <p:nvPr/>
        </p:nvSpPr>
        <p:spPr bwMode="auto">
          <a:xfrm>
            <a:off x="5685677" y="3586163"/>
            <a:ext cx="143500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b="0"/>
              <a:t>kiss </a:t>
            </a:r>
            <a:r>
              <a:rPr lang="en-US" altLang="en-US" sz="2700"/>
              <a:t>/  </a:t>
            </a:r>
            <a:r>
              <a:rPr lang="en-US" altLang="en-US" sz="2700">
                <a:solidFill>
                  <a:srgbClr val="FF0066"/>
                </a:solidFill>
              </a:rPr>
              <a:t>z</a:t>
            </a:r>
            <a:r>
              <a:rPr lang="en-US" altLang="en-US" sz="2700" b="0"/>
              <a:t>/</a:t>
            </a:r>
            <a:endParaRPr lang="en-US" altLang="en-US" sz="3300" b="0"/>
          </a:p>
        </p:txBody>
      </p:sp>
      <p:sp>
        <p:nvSpPr>
          <p:cNvPr id="438292" name="Rectangle 20"/>
          <p:cNvSpPr>
            <a:spLocks noChangeArrowheads="1"/>
          </p:cNvSpPr>
          <p:nvPr/>
        </p:nvSpPr>
        <p:spPr bwMode="auto">
          <a:xfrm>
            <a:off x="1345938" y="4081463"/>
            <a:ext cx="55496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400">
                <a:solidFill>
                  <a:srgbClr val="006600"/>
                </a:solidFill>
              </a:rPr>
              <a:t>-x</a:t>
            </a:r>
            <a:r>
              <a:rPr lang="en-US" altLang="en-US" sz="2700" b="0" i="0"/>
              <a:t> </a:t>
            </a:r>
          </a:p>
        </p:txBody>
      </p:sp>
      <p:sp>
        <p:nvSpPr>
          <p:cNvPr id="438293" name="Rectangle 21"/>
          <p:cNvSpPr>
            <a:spLocks noChangeArrowheads="1"/>
          </p:cNvSpPr>
          <p:nvPr/>
        </p:nvSpPr>
        <p:spPr bwMode="auto">
          <a:xfrm>
            <a:off x="1953570" y="4007644"/>
            <a:ext cx="116730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b="0" i="0"/>
              <a:t>(d) fix</a:t>
            </a:r>
            <a:r>
              <a:rPr lang="en-US" altLang="en-US" sz="3300" b="0" i="0"/>
              <a:t> </a:t>
            </a:r>
          </a:p>
        </p:txBody>
      </p:sp>
      <p:sp>
        <p:nvSpPr>
          <p:cNvPr id="438294" name="Rectangle 22"/>
          <p:cNvSpPr>
            <a:spLocks noChangeArrowheads="1"/>
          </p:cNvSpPr>
          <p:nvPr/>
        </p:nvSpPr>
        <p:spPr bwMode="auto">
          <a:xfrm>
            <a:off x="3767339" y="4074319"/>
            <a:ext cx="99258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b="0" i="0"/>
              <a:t> </a:t>
            </a:r>
            <a:r>
              <a:rPr lang="en-US" altLang="en-US" sz="2700" b="0"/>
              <a:t>fix</a:t>
            </a:r>
            <a:r>
              <a:rPr lang="en-US" altLang="en-US" sz="2700" b="0">
                <a:solidFill>
                  <a:schemeClr val="accent2"/>
                </a:solidFill>
              </a:rPr>
              <a:t>es</a:t>
            </a:r>
            <a:endParaRPr lang="en-US" altLang="en-US" sz="3300" b="0"/>
          </a:p>
        </p:txBody>
      </p:sp>
      <p:sp>
        <p:nvSpPr>
          <p:cNvPr id="438295" name="Rectangle 23"/>
          <p:cNvSpPr>
            <a:spLocks noChangeArrowheads="1"/>
          </p:cNvSpPr>
          <p:nvPr/>
        </p:nvSpPr>
        <p:spPr bwMode="auto">
          <a:xfrm>
            <a:off x="5572121" y="4100513"/>
            <a:ext cx="128112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700" b="0" i="0"/>
              <a:t> </a:t>
            </a:r>
            <a:r>
              <a:rPr lang="en-US" altLang="en-US" sz="2700" b="0"/>
              <a:t>fix </a:t>
            </a:r>
            <a:r>
              <a:rPr lang="en-US" altLang="en-US" sz="2700"/>
              <a:t>/  </a:t>
            </a:r>
            <a:r>
              <a:rPr lang="en-US" altLang="en-US" sz="2700">
                <a:solidFill>
                  <a:srgbClr val="FF0066"/>
                </a:solidFill>
              </a:rPr>
              <a:t>z</a:t>
            </a:r>
            <a:r>
              <a:rPr lang="en-US" altLang="en-US" sz="2700" b="0"/>
              <a:t>/</a:t>
            </a:r>
            <a:endParaRPr lang="en-US" altLang="en-US" sz="3300" b="0"/>
          </a:p>
        </p:txBody>
      </p:sp>
      <p:sp>
        <p:nvSpPr>
          <p:cNvPr id="438296" name="Text Box 24"/>
          <p:cNvSpPr txBox="1">
            <a:spLocks noChangeArrowheads="1"/>
          </p:cNvSpPr>
          <p:nvPr/>
        </p:nvSpPr>
        <p:spPr bwMode="auto">
          <a:xfrm rot="10800000" flipV="1">
            <a:off x="6204679" y="4096628"/>
            <a:ext cx="47320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i="0">
                <a:solidFill>
                  <a:srgbClr val="FF0066"/>
                </a:solidFill>
                <a:cs typeface="Arial" panose="020B0604020202020204" pitchFamily="34" charset="0"/>
              </a:rPr>
              <a:t>ə</a:t>
            </a:r>
            <a:r>
              <a:rPr lang="en-US" altLang="en-US" sz="2700" b="0" i="0"/>
              <a:t> </a:t>
            </a:r>
          </a:p>
        </p:txBody>
      </p:sp>
      <p:sp>
        <p:nvSpPr>
          <p:cNvPr id="72726" name="Line 25"/>
          <p:cNvSpPr>
            <a:spLocks noChangeShapeType="1"/>
          </p:cNvSpPr>
          <p:nvPr/>
        </p:nvSpPr>
        <p:spPr bwMode="auto">
          <a:xfrm>
            <a:off x="3429000" y="2914650"/>
            <a:ext cx="285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438298" name="Line 26"/>
          <p:cNvSpPr>
            <a:spLocks noChangeShapeType="1"/>
          </p:cNvSpPr>
          <p:nvPr/>
        </p:nvSpPr>
        <p:spPr bwMode="auto">
          <a:xfrm>
            <a:off x="3429000" y="3829050"/>
            <a:ext cx="285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438299" name="Line 27"/>
          <p:cNvSpPr>
            <a:spLocks noChangeShapeType="1"/>
          </p:cNvSpPr>
          <p:nvPr/>
        </p:nvSpPr>
        <p:spPr bwMode="auto">
          <a:xfrm>
            <a:off x="3429000" y="4343400"/>
            <a:ext cx="285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438300" name="Line 28"/>
          <p:cNvSpPr>
            <a:spLocks noChangeShapeType="1"/>
          </p:cNvSpPr>
          <p:nvPr/>
        </p:nvSpPr>
        <p:spPr bwMode="auto">
          <a:xfrm>
            <a:off x="3429000" y="3371850"/>
            <a:ext cx="285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438301" name="Text Box 29"/>
          <p:cNvSpPr txBox="1">
            <a:spLocks noChangeArrowheads="1"/>
          </p:cNvSpPr>
          <p:nvPr/>
        </p:nvSpPr>
        <p:spPr bwMode="auto">
          <a:xfrm rot="10800000" flipV="1">
            <a:off x="6490429" y="3582278"/>
            <a:ext cx="47320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i="0">
                <a:solidFill>
                  <a:srgbClr val="FF0066"/>
                </a:solidFill>
                <a:cs typeface="Arial" panose="020B0604020202020204" pitchFamily="34" charset="0"/>
              </a:rPr>
              <a:t>ə</a:t>
            </a:r>
            <a:r>
              <a:rPr lang="en-US" altLang="en-US" sz="2700" b="0" i="0"/>
              <a:t> </a:t>
            </a:r>
          </a:p>
        </p:txBody>
      </p:sp>
      <p:sp>
        <p:nvSpPr>
          <p:cNvPr id="438302" name="Text Box 30"/>
          <p:cNvSpPr txBox="1">
            <a:spLocks noChangeArrowheads="1"/>
          </p:cNvSpPr>
          <p:nvPr/>
        </p:nvSpPr>
        <p:spPr bwMode="auto">
          <a:xfrm>
            <a:off x="1485900" y="4800601"/>
            <a:ext cx="1428750" cy="46166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0" i="0">
                <a:solidFill>
                  <a:srgbClr val="008000"/>
                </a:solidFill>
              </a:rPr>
              <a:t>endings</a:t>
            </a:r>
          </a:p>
        </p:txBody>
      </p:sp>
      <p:sp>
        <p:nvSpPr>
          <p:cNvPr id="438303" name="Line 31"/>
          <p:cNvSpPr>
            <a:spLocks noChangeShapeType="1"/>
          </p:cNvSpPr>
          <p:nvPr/>
        </p:nvSpPr>
        <p:spPr bwMode="auto">
          <a:xfrm flipH="1" flipV="1">
            <a:off x="1771650" y="4572000"/>
            <a:ext cx="17145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438304" name="Text Box 32"/>
          <p:cNvSpPr txBox="1">
            <a:spLocks noChangeArrowheads="1"/>
          </p:cNvSpPr>
          <p:nvPr/>
        </p:nvSpPr>
        <p:spPr bwMode="auto">
          <a:xfrm>
            <a:off x="3486150" y="4804174"/>
            <a:ext cx="1371600" cy="50783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700" b="0" i="0"/>
              <a:t>add </a:t>
            </a:r>
            <a:r>
              <a:rPr lang="en-US" altLang="en-US" sz="2700" b="0" i="0">
                <a:solidFill>
                  <a:schemeClr val="accent2"/>
                </a:solidFill>
              </a:rPr>
              <a:t>-</a:t>
            </a:r>
            <a:r>
              <a:rPr lang="en-US" altLang="en-US" sz="2700">
                <a:solidFill>
                  <a:schemeClr val="accent2"/>
                </a:solidFill>
              </a:rPr>
              <a:t>es</a:t>
            </a:r>
          </a:p>
        </p:txBody>
      </p:sp>
      <p:sp>
        <p:nvSpPr>
          <p:cNvPr id="438305" name="Text Box 33"/>
          <p:cNvSpPr txBox="1">
            <a:spLocks noChangeArrowheads="1"/>
          </p:cNvSpPr>
          <p:nvPr/>
        </p:nvSpPr>
        <p:spPr bwMode="auto">
          <a:xfrm>
            <a:off x="5600700" y="4800600"/>
            <a:ext cx="1428750" cy="41549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2100" b="0" i="0"/>
          </a:p>
        </p:txBody>
      </p:sp>
      <p:sp>
        <p:nvSpPr>
          <p:cNvPr id="438306" name="Line 34"/>
          <p:cNvSpPr>
            <a:spLocks noChangeShapeType="1"/>
          </p:cNvSpPr>
          <p:nvPr/>
        </p:nvSpPr>
        <p:spPr bwMode="auto">
          <a:xfrm flipV="1">
            <a:off x="6229350" y="4514850"/>
            <a:ext cx="285750" cy="285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438307" name="Line 35"/>
          <p:cNvSpPr>
            <a:spLocks noChangeShapeType="1"/>
          </p:cNvSpPr>
          <p:nvPr/>
        </p:nvSpPr>
        <p:spPr bwMode="auto">
          <a:xfrm flipV="1">
            <a:off x="4114800" y="4514850"/>
            <a:ext cx="228600" cy="285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438309" name="Text Box 37"/>
          <p:cNvSpPr txBox="1">
            <a:spLocks noChangeArrowheads="1"/>
          </p:cNvSpPr>
          <p:nvPr/>
        </p:nvSpPr>
        <p:spPr bwMode="auto">
          <a:xfrm>
            <a:off x="5645944" y="4743451"/>
            <a:ext cx="72327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0" i="0"/>
              <a:t>say</a:t>
            </a:r>
          </a:p>
        </p:txBody>
      </p:sp>
      <p:sp>
        <p:nvSpPr>
          <p:cNvPr id="438310" name="Rectangle 38"/>
          <p:cNvSpPr>
            <a:spLocks noChangeArrowheads="1"/>
          </p:cNvSpPr>
          <p:nvPr/>
        </p:nvSpPr>
        <p:spPr bwMode="auto">
          <a:xfrm>
            <a:off x="6286501" y="4743451"/>
            <a:ext cx="74251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2700"/>
              <a:t>/</a:t>
            </a:r>
            <a:r>
              <a:rPr lang="en-US" altLang="en-US" sz="2700">
                <a:solidFill>
                  <a:srgbClr val="FF0066"/>
                </a:solidFill>
              </a:rPr>
              <a:t>əz</a:t>
            </a:r>
            <a:r>
              <a:rPr lang="en-US" altLang="en-US" sz="2700" b="0"/>
              <a:t>/</a:t>
            </a:r>
          </a:p>
        </p:txBody>
      </p:sp>
      <p:sp>
        <p:nvSpPr>
          <p:cNvPr id="72740" name="Line 43"/>
          <p:cNvSpPr>
            <a:spLocks noChangeShapeType="1"/>
          </p:cNvSpPr>
          <p:nvPr/>
        </p:nvSpPr>
        <p:spPr bwMode="auto">
          <a:xfrm>
            <a:off x="1335507" y="2283708"/>
            <a:ext cx="6515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72741" name="Line 45"/>
          <p:cNvSpPr>
            <a:spLocks noChangeShapeType="1"/>
          </p:cNvSpPr>
          <p:nvPr/>
        </p:nvSpPr>
        <p:spPr bwMode="auto">
          <a:xfrm>
            <a:off x="5257800" y="1771650"/>
            <a:ext cx="0" cy="571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72742" name="Rectangle 47"/>
          <p:cNvSpPr>
            <a:spLocks noChangeArrowheads="1"/>
          </p:cNvSpPr>
          <p:nvPr/>
        </p:nvSpPr>
        <p:spPr bwMode="auto">
          <a:xfrm>
            <a:off x="1314451" y="1771651"/>
            <a:ext cx="6512719" cy="3961210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 rot="21109950">
            <a:off x="-53343" y="807392"/>
            <a:ext cx="91439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800" b="0" i="0" dirty="0" smtClean="0">
                <a:latin typeface="California" pitchFamily="2" charset="0"/>
              </a:rPr>
              <a:t>SPELLING </a:t>
            </a:r>
            <a:r>
              <a:rPr lang="en-US" altLang="en-US" sz="4800" b="0" i="0" dirty="0">
                <a:latin typeface="California" pitchFamily="2" charset="0"/>
              </a:rPr>
              <a:t>AND PRONUNCIATION OF FINAL </a:t>
            </a:r>
            <a:r>
              <a:rPr lang="en-US" altLang="en-US" sz="4800" b="0" dirty="0">
                <a:latin typeface="California" pitchFamily="2" charset="0"/>
              </a:rPr>
              <a:t>-ES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8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8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38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284" grpId="0"/>
      <p:bldP spid="438285" grpId="0"/>
      <p:bldP spid="438286" grpId="0"/>
      <p:bldP spid="438287" grpId="0"/>
      <p:bldP spid="438288" grpId="0"/>
      <p:bldP spid="438289" grpId="0"/>
      <p:bldP spid="438290" grpId="0"/>
      <p:bldP spid="438291" grpId="0"/>
      <p:bldP spid="438292" grpId="0"/>
      <p:bldP spid="438293" grpId="0"/>
      <p:bldP spid="438294" grpId="0"/>
      <p:bldP spid="438295" grpId="0"/>
      <p:bldP spid="438296" grpId="0"/>
      <p:bldP spid="438298" grpId="0" animBg="1"/>
      <p:bldP spid="438299" grpId="0" animBg="1"/>
      <p:bldP spid="438300" grpId="0" animBg="1"/>
      <p:bldP spid="438301" grpId="0"/>
      <p:bldP spid="438302" grpId="0" animBg="1"/>
      <p:bldP spid="438303" grpId="0" animBg="1"/>
      <p:bldP spid="438304" grpId="0" animBg="1"/>
      <p:bldP spid="438305" grpId="0" animBg="1"/>
      <p:bldP spid="438306" grpId="0" animBg="1"/>
      <p:bldP spid="438307" grpId="0" animBg="1"/>
      <p:bldP spid="438309" grpId="0"/>
      <p:bldP spid="4383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D1EBD1-DF44-4389-A2FC-B94E64422479}" type="slidenum">
              <a:rPr lang="en-US" altLang="en-US" b="0" i="0"/>
              <a:pPr/>
              <a:t>20</a:t>
            </a:fld>
            <a:endParaRPr lang="en-US" altLang="en-US" b="0" i="0"/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2400300" y="1885951"/>
            <a:ext cx="4343400" cy="64633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300" b="0" i="0" dirty="0">
                <a:latin typeface="OldNewspaperTypes" panose="02000603060000020004" pitchFamily="2" charset="0"/>
              </a:rPr>
              <a:t>The baby cries a lot</a:t>
            </a:r>
            <a:r>
              <a:rPr lang="en-US" altLang="en-US" sz="3600" b="0" i="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82949" name="Text Box 6"/>
          <p:cNvSpPr txBox="1">
            <a:spLocks noChangeArrowheads="1"/>
          </p:cNvSpPr>
          <p:nvPr/>
        </p:nvSpPr>
        <p:spPr bwMode="auto">
          <a:xfrm>
            <a:off x="-152400" y="626331"/>
            <a:ext cx="94488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ADDING FINAL 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-</a:t>
            </a:r>
            <a:r>
              <a:rPr lang="en-US" altLang="en-US" sz="44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S  -ES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 </a:t>
            </a:r>
            <a:r>
              <a:rPr lang="es-419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 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TO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WORDS THAT END IN </a:t>
            </a:r>
            <a:r>
              <a:rPr lang="en-US" altLang="en-US" sz="4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-Y</a:t>
            </a:r>
          </a:p>
        </p:txBody>
      </p:sp>
      <p:pic>
        <p:nvPicPr>
          <p:cNvPr id="12290" name="Picture 2" descr="Resultado de imagen para baby crying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7" y="2560694"/>
            <a:ext cx="3552825" cy="407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E67D7A-B21E-4D6B-8A9E-B71DDB3DA250}" type="slidenum">
              <a:rPr lang="en-US" altLang="en-US" b="0" i="0"/>
              <a:pPr/>
              <a:t>21</a:t>
            </a:fld>
            <a:endParaRPr lang="en-US" altLang="en-US" b="0" i="0"/>
          </a:p>
        </p:txBody>
      </p:sp>
      <p:sp>
        <p:nvSpPr>
          <p:cNvPr id="186427" name="AutoShape 59"/>
          <p:cNvSpPr>
            <a:spLocks noChangeArrowheads="1"/>
          </p:cNvSpPr>
          <p:nvPr/>
        </p:nvSpPr>
        <p:spPr bwMode="auto">
          <a:xfrm>
            <a:off x="5029200" y="4000500"/>
            <a:ext cx="2457450" cy="1143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186426" name="AutoShape 58"/>
          <p:cNvSpPr>
            <a:spLocks noChangeArrowheads="1"/>
          </p:cNvSpPr>
          <p:nvPr/>
        </p:nvSpPr>
        <p:spPr bwMode="auto">
          <a:xfrm>
            <a:off x="5029200" y="2057400"/>
            <a:ext cx="2457450" cy="14859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84997" name="Rectangle 13"/>
          <p:cNvSpPr>
            <a:spLocks noChangeArrowheads="1"/>
          </p:cNvSpPr>
          <p:nvPr/>
        </p:nvSpPr>
        <p:spPr bwMode="auto">
          <a:xfrm>
            <a:off x="1362332" y="2171701"/>
            <a:ext cx="135203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000" b="0" i="0" dirty="0">
                <a:latin typeface="OldNewspaperTypes" panose="02000603060000020004" pitchFamily="2" charset="0"/>
              </a:rPr>
              <a:t>(a) </a:t>
            </a:r>
            <a:r>
              <a:rPr lang="en-US" altLang="en-US" sz="3000" b="0" dirty="0">
                <a:latin typeface="OldNewspaperTypes" panose="02000603060000020004" pitchFamily="2" charset="0"/>
              </a:rPr>
              <a:t>cr</a:t>
            </a:r>
            <a:r>
              <a:rPr lang="en-US" altLang="en-US" sz="3000" b="0" dirty="0">
                <a:solidFill>
                  <a:schemeClr val="hlink"/>
                </a:solidFill>
                <a:latin typeface="OldNewspaperTypes" panose="02000603060000020004" pitchFamily="2" charset="0"/>
              </a:rPr>
              <a:t>y</a:t>
            </a:r>
          </a:p>
        </p:txBody>
      </p:sp>
      <p:sp>
        <p:nvSpPr>
          <p:cNvPr id="84998" name="Line 33"/>
          <p:cNvSpPr>
            <a:spLocks noChangeShapeType="1"/>
          </p:cNvSpPr>
          <p:nvPr/>
        </p:nvSpPr>
        <p:spPr bwMode="auto">
          <a:xfrm>
            <a:off x="2857500" y="2514600"/>
            <a:ext cx="51435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84999" name="Rectangle 35"/>
          <p:cNvSpPr>
            <a:spLocks noChangeArrowheads="1"/>
          </p:cNvSpPr>
          <p:nvPr/>
        </p:nvSpPr>
        <p:spPr bwMode="auto">
          <a:xfrm>
            <a:off x="3486150" y="2171701"/>
            <a:ext cx="10571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000" b="0" dirty="0">
                <a:latin typeface="OldNewspaperTypes" panose="02000603060000020004" pitchFamily="2" charset="0"/>
              </a:rPr>
              <a:t>cr</a:t>
            </a:r>
            <a:r>
              <a:rPr lang="en-US" altLang="en-US" sz="3000" b="0" dirty="0">
                <a:solidFill>
                  <a:schemeClr val="hlink"/>
                </a:solidFill>
                <a:latin typeface="OldNewspaperTypes" panose="02000603060000020004" pitchFamily="2" charset="0"/>
              </a:rPr>
              <a:t>ies</a:t>
            </a:r>
          </a:p>
        </p:txBody>
      </p:sp>
      <p:sp>
        <p:nvSpPr>
          <p:cNvPr id="186404" name="Rectangle 36"/>
          <p:cNvSpPr>
            <a:spLocks noChangeArrowheads="1"/>
          </p:cNvSpPr>
          <p:nvPr/>
        </p:nvSpPr>
        <p:spPr bwMode="auto">
          <a:xfrm>
            <a:off x="1335732" y="2743201"/>
            <a:ext cx="134928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000" b="0" i="0" dirty="0">
                <a:latin typeface="OldNewspaperTypes" panose="02000603060000020004" pitchFamily="2" charset="0"/>
              </a:rPr>
              <a:t>     </a:t>
            </a:r>
            <a:r>
              <a:rPr lang="en-US" altLang="en-US" sz="3000" b="0" dirty="0">
                <a:latin typeface="OldNewspaperTypes" panose="02000603060000020004" pitchFamily="2" charset="0"/>
              </a:rPr>
              <a:t>fl</a:t>
            </a:r>
            <a:r>
              <a:rPr lang="en-US" altLang="en-US" sz="3000" b="0" dirty="0">
                <a:solidFill>
                  <a:schemeClr val="hlink"/>
                </a:solidFill>
                <a:latin typeface="OldNewspaperTypes" panose="02000603060000020004" pitchFamily="2" charset="0"/>
              </a:rPr>
              <a:t>y</a:t>
            </a:r>
          </a:p>
        </p:txBody>
      </p:sp>
      <p:sp>
        <p:nvSpPr>
          <p:cNvPr id="186405" name="Line 37"/>
          <p:cNvSpPr>
            <a:spLocks noChangeShapeType="1"/>
          </p:cNvSpPr>
          <p:nvPr/>
        </p:nvSpPr>
        <p:spPr bwMode="auto">
          <a:xfrm>
            <a:off x="2857500" y="3028950"/>
            <a:ext cx="51435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186406" name="Rectangle 38"/>
          <p:cNvSpPr>
            <a:spLocks noChangeArrowheads="1"/>
          </p:cNvSpPr>
          <p:nvPr/>
        </p:nvSpPr>
        <p:spPr bwMode="auto">
          <a:xfrm>
            <a:off x="3486150" y="2743201"/>
            <a:ext cx="98687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000" b="0" dirty="0">
                <a:latin typeface="OldNewspaperTypes" panose="02000603060000020004" pitchFamily="2" charset="0"/>
              </a:rPr>
              <a:t>fl</a:t>
            </a:r>
            <a:r>
              <a:rPr lang="en-US" altLang="en-US" sz="3000" b="0" dirty="0">
                <a:solidFill>
                  <a:schemeClr val="hlink"/>
                </a:solidFill>
                <a:latin typeface="OldNewspaperTypes" panose="02000603060000020004" pitchFamily="2" charset="0"/>
              </a:rPr>
              <a:t>ies</a:t>
            </a:r>
          </a:p>
        </p:txBody>
      </p:sp>
      <p:sp>
        <p:nvSpPr>
          <p:cNvPr id="186409" name="Rectangle 41"/>
          <p:cNvSpPr>
            <a:spLocks noChangeArrowheads="1"/>
          </p:cNvSpPr>
          <p:nvPr/>
        </p:nvSpPr>
        <p:spPr bwMode="auto">
          <a:xfrm>
            <a:off x="1440725" y="3886201"/>
            <a:ext cx="141551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000" b="0" i="0" dirty="0">
                <a:latin typeface="OldNewspaperTypes" panose="02000603060000020004" pitchFamily="2" charset="0"/>
              </a:rPr>
              <a:t>(b) </a:t>
            </a:r>
            <a:r>
              <a:rPr lang="en-US" altLang="en-US" sz="3000" b="0" dirty="0">
                <a:latin typeface="OldNewspaperTypes" panose="02000603060000020004" pitchFamily="2" charset="0"/>
              </a:rPr>
              <a:t>pa</a:t>
            </a:r>
            <a:r>
              <a:rPr lang="en-US" altLang="en-US" sz="3000" b="0" dirty="0">
                <a:solidFill>
                  <a:schemeClr val="hlink"/>
                </a:solidFill>
                <a:latin typeface="OldNewspaperTypes" panose="02000603060000020004" pitchFamily="2" charset="0"/>
              </a:rPr>
              <a:t>y</a:t>
            </a:r>
          </a:p>
        </p:txBody>
      </p:sp>
      <p:sp>
        <p:nvSpPr>
          <p:cNvPr id="186410" name="Line 42"/>
          <p:cNvSpPr>
            <a:spLocks noChangeShapeType="1"/>
          </p:cNvSpPr>
          <p:nvPr/>
        </p:nvSpPr>
        <p:spPr bwMode="auto">
          <a:xfrm>
            <a:off x="3028950" y="4171950"/>
            <a:ext cx="51435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186411" name="Rectangle 43"/>
          <p:cNvSpPr>
            <a:spLocks noChangeArrowheads="1"/>
          </p:cNvSpPr>
          <p:nvPr/>
        </p:nvSpPr>
        <p:spPr bwMode="auto">
          <a:xfrm>
            <a:off x="3657600" y="3886201"/>
            <a:ext cx="99578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000" b="0" dirty="0">
                <a:latin typeface="OldNewspaperTypes" panose="02000603060000020004" pitchFamily="2" charset="0"/>
              </a:rPr>
              <a:t>pay</a:t>
            </a:r>
            <a:r>
              <a:rPr lang="en-US" altLang="en-US" sz="3000" b="0" dirty="0">
                <a:solidFill>
                  <a:schemeClr val="hlink"/>
                </a:solidFill>
                <a:latin typeface="OldNewspaperTypes" panose="02000603060000020004" pitchFamily="2" charset="0"/>
              </a:rPr>
              <a:t>s</a:t>
            </a:r>
          </a:p>
        </p:txBody>
      </p:sp>
      <p:sp>
        <p:nvSpPr>
          <p:cNvPr id="186412" name="Rectangle 44"/>
          <p:cNvSpPr>
            <a:spLocks noChangeArrowheads="1"/>
          </p:cNvSpPr>
          <p:nvPr/>
        </p:nvSpPr>
        <p:spPr bwMode="auto">
          <a:xfrm>
            <a:off x="1314451" y="4494610"/>
            <a:ext cx="181466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000" b="0" i="0" dirty="0">
                <a:latin typeface="OldNewspaperTypes" panose="02000603060000020004" pitchFamily="2" charset="0"/>
              </a:rPr>
              <a:t>     </a:t>
            </a:r>
            <a:r>
              <a:rPr lang="en-US" altLang="en-US" sz="3000" b="0" dirty="0">
                <a:latin typeface="OldNewspaperTypes" panose="02000603060000020004" pitchFamily="2" charset="0"/>
              </a:rPr>
              <a:t>enjo</a:t>
            </a:r>
            <a:r>
              <a:rPr lang="en-US" altLang="en-US" sz="3000" b="0" dirty="0">
                <a:solidFill>
                  <a:schemeClr val="hlink"/>
                </a:solidFill>
                <a:latin typeface="OldNewspaperTypes" panose="02000603060000020004" pitchFamily="2" charset="0"/>
              </a:rPr>
              <a:t>y</a:t>
            </a:r>
          </a:p>
        </p:txBody>
      </p:sp>
      <p:sp>
        <p:nvSpPr>
          <p:cNvPr id="186414" name="Rectangle 46"/>
          <p:cNvSpPr>
            <a:spLocks noChangeArrowheads="1"/>
          </p:cNvSpPr>
          <p:nvPr/>
        </p:nvSpPr>
        <p:spPr bwMode="auto">
          <a:xfrm>
            <a:off x="3543301" y="4494610"/>
            <a:ext cx="144917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000" b="0" dirty="0">
                <a:latin typeface="OldNewspaperTypes" panose="02000603060000020004" pitchFamily="2" charset="0"/>
              </a:rPr>
              <a:t> enjo</a:t>
            </a:r>
            <a:r>
              <a:rPr lang="en-US" altLang="en-US" sz="3000" b="0" dirty="0">
                <a:solidFill>
                  <a:schemeClr val="hlink"/>
                </a:solidFill>
                <a:latin typeface="OldNewspaperTypes" panose="02000603060000020004" pitchFamily="2" charset="0"/>
              </a:rPr>
              <a:t>ys</a:t>
            </a:r>
          </a:p>
        </p:txBody>
      </p:sp>
      <p:sp>
        <p:nvSpPr>
          <p:cNvPr id="186415" name="Line 47"/>
          <p:cNvSpPr>
            <a:spLocks noChangeShapeType="1"/>
          </p:cNvSpPr>
          <p:nvPr/>
        </p:nvSpPr>
        <p:spPr bwMode="auto">
          <a:xfrm>
            <a:off x="3028950" y="4800600"/>
            <a:ext cx="51435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186417" name="Text Box 49"/>
          <p:cNvSpPr txBox="1">
            <a:spLocks noChangeArrowheads="1"/>
          </p:cNvSpPr>
          <p:nvPr/>
        </p:nvSpPr>
        <p:spPr bwMode="auto">
          <a:xfrm>
            <a:off x="5185908" y="2114550"/>
            <a:ext cx="230357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consonant + </a:t>
            </a:r>
            <a:r>
              <a:rPr lang="en-US" altLang="en-US" sz="2400" dirty="0">
                <a:solidFill>
                  <a:schemeClr val="hlink"/>
                </a:solidFill>
                <a:latin typeface="OldNewspaperTypes" panose="02000603060000020004" pitchFamily="2" charset="0"/>
              </a:rPr>
              <a:t>-y</a:t>
            </a:r>
          </a:p>
          <a:p>
            <a:pPr algn="ctr" eaLnBrk="1" hangingPunct="1"/>
            <a:endParaRPr lang="en-US" altLang="en-US" dirty="0">
              <a:solidFill>
                <a:schemeClr val="hlink"/>
              </a:solidFill>
              <a:latin typeface="OldNewspaperTypes" panose="02000603060000020004" pitchFamily="2" charset="0"/>
            </a:endParaRPr>
          </a:p>
          <a:p>
            <a:pPr algn="ctr"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change </a:t>
            </a:r>
            <a:r>
              <a:rPr lang="en-US" altLang="en-US" sz="2400" dirty="0">
                <a:solidFill>
                  <a:schemeClr val="hlink"/>
                </a:solidFill>
                <a:latin typeface="OldNewspaperTypes" panose="02000603060000020004" pitchFamily="2" charset="0"/>
              </a:rPr>
              <a:t>y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 to </a:t>
            </a:r>
            <a:r>
              <a:rPr lang="en-US" altLang="en-US" sz="2400" dirty="0" err="1">
                <a:solidFill>
                  <a:schemeClr val="hlink"/>
                </a:solidFill>
                <a:latin typeface="OldNewspaperTypes" panose="02000603060000020004" pitchFamily="2" charset="0"/>
              </a:rPr>
              <a:t>i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, </a:t>
            </a:r>
          </a:p>
          <a:p>
            <a:pPr algn="ctr"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add </a:t>
            </a:r>
            <a:r>
              <a:rPr lang="en-US" altLang="en-US" sz="2400" dirty="0">
                <a:solidFill>
                  <a:schemeClr val="hlink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2400" dirty="0" err="1">
                <a:solidFill>
                  <a:schemeClr val="hlink"/>
                </a:solidFill>
                <a:latin typeface="OldNewspaperTypes" panose="02000603060000020004" pitchFamily="2" charset="0"/>
              </a:rPr>
              <a:t>es</a:t>
            </a:r>
            <a:endParaRPr lang="en-US" altLang="en-US" sz="2400" dirty="0">
              <a:solidFill>
                <a:schemeClr val="hlink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86419" name="Rectangle 51"/>
          <p:cNvSpPr>
            <a:spLocks noChangeArrowheads="1"/>
          </p:cNvSpPr>
          <p:nvPr/>
        </p:nvSpPr>
        <p:spPr bwMode="auto">
          <a:xfrm>
            <a:off x="5314950" y="4057651"/>
            <a:ext cx="24574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vowel + </a:t>
            </a:r>
            <a:r>
              <a:rPr lang="en-US" altLang="en-US" sz="2400" dirty="0">
                <a:solidFill>
                  <a:schemeClr val="hlink"/>
                </a:solidFill>
                <a:latin typeface="OldNewspaperTypes" panose="02000603060000020004" pitchFamily="2" charset="0"/>
              </a:rPr>
              <a:t>-y</a:t>
            </a:r>
          </a:p>
          <a:p>
            <a:pPr eaLnBrk="1" hangingPunct="1"/>
            <a:endParaRPr lang="en-US" altLang="en-US" sz="1200" dirty="0">
              <a:solidFill>
                <a:schemeClr val="hlink"/>
              </a:solidFill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    add </a:t>
            </a:r>
            <a:r>
              <a:rPr lang="en-US" altLang="en-US" sz="2400" dirty="0">
                <a:solidFill>
                  <a:schemeClr val="hlink"/>
                </a:solidFill>
                <a:latin typeface="OldNewspaperTypes" panose="02000603060000020004" pitchFamily="2" charset="0"/>
              </a:rPr>
              <a:t>-s</a:t>
            </a: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-152400" y="626331"/>
            <a:ext cx="94488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ADDING FINAL 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-</a:t>
            </a:r>
            <a:r>
              <a:rPr lang="en-US" altLang="en-US" sz="44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S  -ES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 </a:t>
            </a:r>
            <a:r>
              <a:rPr lang="es-419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 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TO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WORDS THAT END IN </a:t>
            </a:r>
            <a:r>
              <a:rPr lang="en-US" altLang="en-US" sz="4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-Y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427" grpId="0" animBg="1"/>
      <p:bldP spid="186426" grpId="0" animBg="1"/>
      <p:bldP spid="186404" grpId="0"/>
      <p:bldP spid="186405" grpId="0" animBg="1"/>
      <p:bldP spid="186406" grpId="0"/>
      <p:bldP spid="186409" grpId="0"/>
      <p:bldP spid="186410" grpId="0" animBg="1"/>
      <p:bldP spid="186411" grpId="0"/>
      <p:bldP spid="186412" grpId="0"/>
      <p:bldP spid="186414" grpId="0"/>
      <p:bldP spid="186415" grpId="0" animBg="1"/>
      <p:bldP spid="186417" grpId="0"/>
      <p:bldP spid="1864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F65DC9-59DA-412A-9C39-D3DDA0F00BFA}" type="slidenum">
              <a:rPr lang="en-US" altLang="en-US" b="0" i="0"/>
              <a:pPr/>
              <a:t>22</a:t>
            </a:fld>
            <a:endParaRPr lang="en-US" altLang="en-US" b="0" i="0"/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1863329" y="1980010"/>
            <a:ext cx="5735160" cy="60016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300" b="0" i="0" dirty="0">
                <a:latin typeface="OldNewspaperTypes" panose="02000603060000020004" pitchFamily="2" charset="0"/>
              </a:rPr>
              <a:t>The man has a brown coat.</a:t>
            </a:r>
          </a:p>
        </p:txBody>
      </p:sp>
      <p:sp>
        <p:nvSpPr>
          <p:cNvPr id="93189" name="Text Box 6"/>
          <p:cNvSpPr txBox="1">
            <a:spLocks noChangeArrowheads="1"/>
          </p:cNvSpPr>
          <p:nvPr/>
        </p:nvSpPr>
        <p:spPr bwMode="auto">
          <a:xfrm>
            <a:off x="207764" y="533400"/>
            <a:ext cx="868679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IRREGULAR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SINGULAR VERBS: </a:t>
            </a:r>
            <a:r>
              <a:rPr lang="en-US" altLang="en-US" sz="4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HAS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, </a:t>
            </a:r>
            <a:r>
              <a:rPr lang="en-US" altLang="en-US" sz="4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DOES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, </a:t>
            </a:r>
            <a:r>
              <a:rPr lang="en-US" altLang="en-US" sz="4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GOES</a:t>
            </a:r>
          </a:p>
        </p:txBody>
      </p:sp>
      <p:pic>
        <p:nvPicPr>
          <p:cNvPr id="14338" name="Picture 2" descr="Resultado de imagen para man with a brown coat o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059" y="2743200"/>
            <a:ext cx="2679700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DEFD49-EE08-4693-AFD8-9AC9EFC462E5}" type="slidenum">
              <a:rPr lang="en-US" altLang="en-US" b="0" i="0"/>
              <a:pPr/>
              <a:t>23</a:t>
            </a:fld>
            <a:endParaRPr lang="en-US" altLang="en-US" b="0" i="0"/>
          </a:p>
        </p:txBody>
      </p:sp>
      <p:sp>
        <p:nvSpPr>
          <p:cNvPr id="93270" name="AutoShape 86"/>
          <p:cNvSpPr>
            <a:spLocks noChangeArrowheads="1"/>
          </p:cNvSpPr>
          <p:nvPr/>
        </p:nvSpPr>
        <p:spPr bwMode="auto">
          <a:xfrm>
            <a:off x="4343400" y="4561285"/>
            <a:ext cx="3429000" cy="1028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93268" name="AutoShape 84"/>
          <p:cNvSpPr>
            <a:spLocks noChangeArrowheads="1"/>
          </p:cNvSpPr>
          <p:nvPr/>
        </p:nvSpPr>
        <p:spPr bwMode="auto">
          <a:xfrm>
            <a:off x="4343400" y="3303985"/>
            <a:ext cx="3429000" cy="1028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93271" name="AutoShape 87"/>
          <p:cNvSpPr>
            <a:spLocks/>
          </p:cNvSpPr>
          <p:nvPr/>
        </p:nvSpPr>
        <p:spPr bwMode="auto">
          <a:xfrm flipH="1">
            <a:off x="5029201" y="4855250"/>
            <a:ext cx="170260" cy="412194"/>
          </a:xfrm>
          <a:prstGeom prst="leftBrace">
            <a:avLst>
              <a:gd name="adj1" fmla="val 44755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3263" name="AutoShape 79"/>
          <p:cNvSpPr>
            <a:spLocks noChangeArrowheads="1"/>
          </p:cNvSpPr>
          <p:nvPr/>
        </p:nvSpPr>
        <p:spPr bwMode="auto">
          <a:xfrm>
            <a:off x="4343400" y="2103835"/>
            <a:ext cx="3429000" cy="1028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93235" name="Text Box 51"/>
          <p:cNvSpPr txBox="1">
            <a:spLocks noChangeArrowheads="1"/>
          </p:cNvSpPr>
          <p:nvPr/>
        </p:nvSpPr>
        <p:spPr bwMode="auto">
          <a:xfrm>
            <a:off x="5038725" y="3549254"/>
            <a:ext cx="1260602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0" dirty="0">
                <a:solidFill>
                  <a:srgbClr val="006600"/>
                </a:solidFill>
                <a:latin typeface="OldNewspaperTypes" panose="02000603060000020004" pitchFamily="2" charset="0"/>
              </a:rPr>
              <a:t>    </a:t>
            </a:r>
            <a:r>
              <a:rPr lang="en-US" altLang="en-US" sz="2400" dirty="0">
                <a:solidFill>
                  <a:srgbClr val="006600"/>
                </a:solidFill>
                <a:latin typeface="OldNewspaperTypes" panose="02000603060000020004" pitchFamily="2" charset="0"/>
              </a:rPr>
              <a:t>does</a:t>
            </a:r>
          </a:p>
          <a:p>
            <a:pPr eaLnBrk="1" hangingPunct="1"/>
            <a:r>
              <a:rPr lang="en-US" altLang="en-US" sz="2100" b="0" i="0" dirty="0"/>
              <a:t>  </a:t>
            </a:r>
          </a:p>
        </p:txBody>
      </p:sp>
      <p:sp>
        <p:nvSpPr>
          <p:cNvPr id="93203" name="Rectangle 19"/>
          <p:cNvSpPr>
            <a:spLocks noChangeArrowheads="1"/>
          </p:cNvSpPr>
          <p:nvPr/>
        </p:nvSpPr>
        <p:spPr bwMode="auto">
          <a:xfrm>
            <a:off x="1428750" y="3424238"/>
            <a:ext cx="3429000" cy="99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b="0" i="0" dirty="0">
                <a:latin typeface="OldNewspaperTypes" panose="02000603060000020004" pitchFamily="2" charset="0"/>
              </a:rPr>
              <a:t>(c) I </a:t>
            </a:r>
            <a:r>
              <a:rPr lang="en-US" altLang="en-US" sz="2100" dirty="0">
                <a:solidFill>
                  <a:srgbClr val="006600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exercises.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altLang="en-US" sz="2100" b="0" i="0" dirty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b="0" i="0" dirty="0">
                <a:latin typeface="OldNewspaperTypes" panose="02000603060000020004" pitchFamily="2" charset="0"/>
              </a:rPr>
              <a:t>(d) He </a:t>
            </a:r>
            <a:r>
              <a:rPr lang="en-US" altLang="en-US" sz="2100" dirty="0">
                <a:solidFill>
                  <a:srgbClr val="006600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exercises.</a:t>
            </a:r>
          </a:p>
        </p:txBody>
      </p:sp>
      <p:sp>
        <p:nvSpPr>
          <p:cNvPr id="93204" name="Rectangle 20"/>
          <p:cNvSpPr>
            <a:spLocks noChangeArrowheads="1"/>
          </p:cNvSpPr>
          <p:nvPr/>
        </p:nvSpPr>
        <p:spPr bwMode="auto">
          <a:xfrm>
            <a:off x="1428750" y="2185989"/>
            <a:ext cx="3429000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b="0" i="0" dirty="0">
                <a:latin typeface="OldNewspaperTypes" panose="02000603060000020004" pitchFamily="2" charset="0"/>
              </a:rPr>
              <a:t>(a) I </a:t>
            </a:r>
            <a:r>
              <a:rPr lang="en-US" altLang="en-US" sz="2100" dirty="0">
                <a:solidFill>
                  <a:srgbClr val="006600"/>
                </a:solidFill>
                <a:latin typeface="OldNewspaperTypes" panose="02000603060000020004" pitchFamily="2" charset="0"/>
              </a:rPr>
              <a:t>have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a hat.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altLang="en-US" sz="2100" b="0" i="0" dirty="0">
              <a:latin typeface="OldNewspaperTypes" panose="02000603060000020004" pitchFamily="2" charset="0"/>
            </a:endParaRPr>
          </a:p>
        </p:txBody>
      </p:sp>
      <p:sp>
        <p:nvSpPr>
          <p:cNvPr id="95242" name="Line 29"/>
          <p:cNvSpPr>
            <a:spLocks noChangeShapeType="1"/>
          </p:cNvSpPr>
          <p:nvPr/>
        </p:nvSpPr>
        <p:spPr bwMode="auto">
          <a:xfrm>
            <a:off x="1314450" y="3394472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93217" name="Rectangle 33"/>
          <p:cNvSpPr>
            <a:spLocks noChangeArrowheads="1"/>
          </p:cNvSpPr>
          <p:nvPr/>
        </p:nvSpPr>
        <p:spPr bwMode="auto">
          <a:xfrm>
            <a:off x="1428750" y="2715817"/>
            <a:ext cx="3429000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b="0" i="0" dirty="0">
                <a:latin typeface="OldNewspaperTypes" panose="02000603060000020004" pitchFamily="2" charset="0"/>
              </a:rPr>
              <a:t>(b) She </a:t>
            </a:r>
            <a:r>
              <a:rPr lang="en-US" altLang="en-US" sz="2100" dirty="0">
                <a:solidFill>
                  <a:srgbClr val="006600"/>
                </a:solidFill>
                <a:latin typeface="OldNewspaperTypes" panose="02000603060000020004" pitchFamily="2" charset="0"/>
              </a:rPr>
              <a:t>has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a hat.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altLang="en-US" sz="2100" b="0" i="0" dirty="0"/>
          </a:p>
        </p:txBody>
      </p:sp>
      <p:sp>
        <p:nvSpPr>
          <p:cNvPr id="93219" name="Text Box 35"/>
          <p:cNvSpPr txBox="1">
            <a:spLocks noChangeArrowheads="1"/>
          </p:cNvSpPr>
          <p:nvPr/>
        </p:nvSpPr>
        <p:spPr bwMode="auto">
          <a:xfrm>
            <a:off x="5601484" y="1714501"/>
            <a:ext cx="227729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Irregular forms:</a:t>
            </a:r>
          </a:p>
        </p:txBody>
      </p:sp>
      <p:sp>
        <p:nvSpPr>
          <p:cNvPr id="93220" name="Rectangle 36"/>
          <p:cNvSpPr>
            <a:spLocks noChangeArrowheads="1"/>
          </p:cNvSpPr>
          <p:nvPr/>
        </p:nvSpPr>
        <p:spPr bwMode="auto">
          <a:xfrm>
            <a:off x="5950745" y="2732486"/>
            <a:ext cx="8531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>
                <a:solidFill>
                  <a:srgbClr val="006600"/>
                </a:solidFill>
                <a:latin typeface="OldNewspaperTypes" panose="02000603060000020004" pitchFamily="2" charset="0"/>
              </a:rPr>
              <a:t>have</a:t>
            </a:r>
          </a:p>
        </p:txBody>
      </p:sp>
      <p:sp>
        <p:nvSpPr>
          <p:cNvPr id="93221" name="Rectangle 37"/>
          <p:cNvSpPr>
            <a:spLocks noChangeArrowheads="1"/>
          </p:cNvSpPr>
          <p:nvPr/>
        </p:nvSpPr>
        <p:spPr bwMode="auto">
          <a:xfrm>
            <a:off x="7112794" y="2732486"/>
            <a:ext cx="690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>
                <a:solidFill>
                  <a:srgbClr val="006600"/>
                </a:solidFill>
                <a:latin typeface="OldNewspaperTypes" panose="02000603060000020004" pitchFamily="2" charset="0"/>
              </a:rPr>
              <a:t>has</a:t>
            </a:r>
          </a:p>
        </p:txBody>
      </p:sp>
      <p:sp>
        <p:nvSpPr>
          <p:cNvPr id="93222" name="Rectangle 38"/>
          <p:cNvSpPr>
            <a:spLocks noChangeArrowheads="1"/>
          </p:cNvSpPr>
          <p:nvPr/>
        </p:nvSpPr>
        <p:spPr bwMode="auto">
          <a:xfrm>
            <a:off x="5943600" y="3942161"/>
            <a:ext cx="535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>
                <a:solidFill>
                  <a:srgbClr val="006600"/>
                </a:solidFill>
                <a:latin typeface="OldNewspaperTypes" panose="02000603060000020004" pitchFamily="2" charset="0"/>
              </a:rPr>
              <a:t>do</a:t>
            </a:r>
          </a:p>
        </p:txBody>
      </p:sp>
      <p:sp>
        <p:nvSpPr>
          <p:cNvPr id="93223" name="Rectangle 39"/>
          <p:cNvSpPr>
            <a:spLocks noChangeArrowheads="1"/>
          </p:cNvSpPr>
          <p:nvPr/>
        </p:nvSpPr>
        <p:spPr bwMode="auto">
          <a:xfrm>
            <a:off x="6862764" y="3942161"/>
            <a:ext cx="8531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>
                <a:solidFill>
                  <a:srgbClr val="006600"/>
                </a:solidFill>
                <a:latin typeface="OldNewspaperTypes" panose="02000603060000020004" pitchFamily="2" charset="0"/>
              </a:rPr>
              <a:t>does</a:t>
            </a:r>
          </a:p>
        </p:txBody>
      </p:sp>
      <p:sp>
        <p:nvSpPr>
          <p:cNvPr id="93224" name="Rectangle 40"/>
          <p:cNvSpPr>
            <a:spLocks noChangeArrowheads="1"/>
          </p:cNvSpPr>
          <p:nvPr/>
        </p:nvSpPr>
        <p:spPr bwMode="auto">
          <a:xfrm>
            <a:off x="1428750" y="4674394"/>
            <a:ext cx="34290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(e) We </a:t>
            </a:r>
            <a:r>
              <a:rPr lang="en-US" altLang="en-US" sz="2100" dirty="0">
                <a:solidFill>
                  <a:srgbClr val="006600"/>
                </a:solidFill>
                <a:latin typeface="OldNewspaperTypes" panose="02000603060000020004" pitchFamily="2" charset="0"/>
              </a:rPr>
              <a:t>go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to the gym.</a:t>
            </a:r>
          </a:p>
          <a:p>
            <a:pPr eaLnBrk="1" hangingPunct="1"/>
            <a:endParaRPr lang="en-US" altLang="en-US" sz="2100" b="0" i="0" dirty="0"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(f) He </a:t>
            </a:r>
            <a:r>
              <a:rPr lang="en-US" altLang="en-US" sz="2100" dirty="0">
                <a:solidFill>
                  <a:srgbClr val="006600"/>
                </a:solidFill>
                <a:latin typeface="OldNewspaperTypes" panose="02000603060000020004" pitchFamily="2" charset="0"/>
              </a:rPr>
              <a:t>goes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to the gym.</a:t>
            </a:r>
          </a:p>
        </p:txBody>
      </p:sp>
      <p:sp>
        <p:nvSpPr>
          <p:cNvPr id="93225" name="Rectangle 41"/>
          <p:cNvSpPr>
            <a:spLocks noChangeArrowheads="1"/>
          </p:cNvSpPr>
          <p:nvPr/>
        </p:nvSpPr>
        <p:spPr bwMode="auto">
          <a:xfrm>
            <a:off x="5950744" y="518993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>
                <a:solidFill>
                  <a:srgbClr val="006600"/>
                </a:solidFill>
                <a:latin typeface="OldNewspaperTypes" panose="02000603060000020004" pitchFamily="2" charset="0"/>
              </a:rPr>
              <a:t>go</a:t>
            </a:r>
          </a:p>
        </p:txBody>
      </p:sp>
      <p:sp>
        <p:nvSpPr>
          <p:cNvPr id="93226" name="Rectangle 42"/>
          <p:cNvSpPr>
            <a:spLocks noChangeArrowheads="1"/>
          </p:cNvSpPr>
          <p:nvPr/>
        </p:nvSpPr>
        <p:spPr bwMode="auto">
          <a:xfrm>
            <a:off x="6869908" y="5189936"/>
            <a:ext cx="8531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>
                <a:solidFill>
                  <a:srgbClr val="006600"/>
                </a:solidFill>
                <a:latin typeface="OldNewspaperTypes" panose="02000603060000020004" pitchFamily="2" charset="0"/>
              </a:rPr>
              <a:t>goes</a:t>
            </a:r>
          </a:p>
        </p:txBody>
      </p:sp>
      <p:sp>
        <p:nvSpPr>
          <p:cNvPr id="93227" name="Text Box 43"/>
          <p:cNvSpPr txBox="1">
            <a:spLocks noChangeArrowheads="1"/>
          </p:cNvSpPr>
          <p:nvPr/>
        </p:nvSpPr>
        <p:spPr bwMode="auto">
          <a:xfrm>
            <a:off x="4460082" y="2102644"/>
            <a:ext cx="617477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dirty="0">
                <a:latin typeface="OldNewspaperTypes" panose="02000603060000020004" pitchFamily="2" charset="0"/>
              </a:rPr>
              <a:t>she</a:t>
            </a:r>
          </a:p>
          <a:p>
            <a:pPr eaLnBrk="1" hangingPunct="1"/>
            <a:r>
              <a:rPr lang="en-US" altLang="en-US" sz="2100" b="0" dirty="0">
                <a:latin typeface="OldNewspaperTypes" panose="02000603060000020004" pitchFamily="2" charset="0"/>
              </a:rPr>
              <a:t>he</a:t>
            </a:r>
          </a:p>
          <a:p>
            <a:pPr eaLnBrk="1" hangingPunct="1"/>
            <a:r>
              <a:rPr lang="en-US" altLang="en-US" sz="2100" b="0" dirty="0">
                <a:latin typeface="OldNewspaperTypes" panose="02000603060000020004" pitchFamily="2" charset="0"/>
              </a:rPr>
              <a:t>it</a:t>
            </a:r>
          </a:p>
        </p:txBody>
      </p:sp>
      <p:sp>
        <p:nvSpPr>
          <p:cNvPr id="93228" name="Text Box 44"/>
          <p:cNvSpPr txBox="1">
            <a:spLocks noChangeArrowheads="1"/>
          </p:cNvSpPr>
          <p:nvPr/>
        </p:nvSpPr>
        <p:spPr bwMode="auto">
          <a:xfrm>
            <a:off x="4620817" y="2080022"/>
            <a:ext cx="18473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6600" b="0" i="0"/>
          </a:p>
        </p:txBody>
      </p:sp>
      <p:sp>
        <p:nvSpPr>
          <p:cNvPr id="93229" name="Text Box 45"/>
          <p:cNvSpPr txBox="1">
            <a:spLocks noChangeArrowheads="1"/>
          </p:cNvSpPr>
          <p:nvPr/>
        </p:nvSpPr>
        <p:spPr bwMode="auto">
          <a:xfrm>
            <a:off x="5394722" y="2365773"/>
            <a:ext cx="68255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006600"/>
                </a:solidFill>
                <a:latin typeface="OldNewspaperTypes" panose="02000603060000020004" pitchFamily="2" charset="0"/>
              </a:rPr>
              <a:t>has</a:t>
            </a:r>
          </a:p>
          <a:p>
            <a:pPr eaLnBrk="1" hangingPunct="1"/>
            <a:r>
              <a:rPr lang="en-US" altLang="en-US" sz="2100" b="0" i="0" dirty="0"/>
              <a:t>  </a:t>
            </a:r>
          </a:p>
        </p:txBody>
      </p:sp>
      <p:sp>
        <p:nvSpPr>
          <p:cNvPr id="93236" name="Text Box 52"/>
          <p:cNvSpPr txBox="1">
            <a:spLocks noChangeArrowheads="1"/>
          </p:cNvSpPr>
          <p:nvPr/>
        </p:nvSpPr>
        <p:spPr bwMode="auto">
          <a:xfrm>
            <a:off x="5381626" y="4808935"/>
            <a:ext cx="82362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006600"/>
                </a:solidFill>
                <a:latin typeface="OldNewspaperTypes" panose="02000603060000020004" pitchFamily="2" charset="0"/>
              </a:rPr>
              <a:t>goes</a:t>
            </a:r>
          </a:p>
          <a:p>
            <a:pPr eaLnBrk="1" hangingPunct="1"/>
            <a:r>
              <a:rPr lang="en-US" altLang="en-US" sz="2100" b="0" i="0" dirty="0"/>
              <a:t>  </a:t>
            </a:r>
          </a:p>
        </p:txBody>
      </p:sp>
      <p:sp>
        <p:nvSpPr>
          <p:cNvPr id="93238" name="Text Box 54"/>
          <p:cNvSpPr txBox="1">
            <a:spLocks noChangeArrowheads="1"/>
          </p:cNvSpPr>
          <p:nvPr/>
        </p:nvSpPr>
        <p:spPr bwMode="auto">
          <a:xfrm>
            <a:off x="4514851" y="4572000"/>
            <a:ext cx="617477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dirty="0">
                <a:latin typeface="OldNewspaperTypes" panose="02000603060000020004" pitchFamily="2" charset="0"/>
              </a:rPr>
              <a:t>she</a:t>
            </a:r>
          </a:p>
          <a:p>
            <a:pPr eaLnBrk="1" hangingPunct="1"/>
            <a:r>
              <a:rPr lang="en-US" altLang="en-US" sz="2100" b="0" dirty="0">
                <a:latin typeface="OldNewspaperTypes" panose="02000603060000020004" pitchFamily="2" charset="0"/>
              </a:rPr>
              <a:t>he</a:t>
            </a:r>
          </a:p>
          <a:p>
            <a:pPr eaLnBrk="1" hangingPunct="1"/>
            <a:r>
              <a:rPr lang="en-US" altLang="en-US" sz="2100" b="0" dirty="0">
                <a:latin typeface="OldNewspaperTypes" panose="02000603060000020004" pitchFamily="2" charset="0"/>
              </a:rPr>
              <a:t>it</a:t>
            </a:r>
          </a:p>
        </p:txBody>
      </p:sp>
      <p:sp>
        <p:nvSpPr>
          <p:cNvPr id="93241" name="Line 57"/>
          <p:cNvSpPr>
            <a:spLocks noChangeShapeType="1"/>
          </p:cNvSpPr>
          <p:nvPr/>
        </p:nvSpPr>
        <p:spPr bwMode="auto">
          <a:xfrm>
            <a:off x="6505575" y="5443538"/>
            <a:ext cx="2857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93243" name="Text Box 59"/>
          <p:cNvSpPr txBox="1">
            <a:spLocks noChangeArrowheads="1"/>
          </p:cNvSpPr>
          <p:nvPr/>
        </p:nvSpPr>
        <p:spPr bwMode="auto">
          <a:xfrm>
            <a:off x="4516042" y="3302794"/>
            <a:ext cx="617477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dirty="0">
                <a:latin typeface="OldNewspaperTypes" panose="02000603060000020004" pitchFamily="2" charset="0"/>
              </a:rPr>
              <a:t>she</a:t>
            </a:r>
          </a:p>
          <a:p>
            <a:pPr eaLnBrk="1" hangingPunct="1"/>
            <a:r>
              <a:rPr lang="en-US" altLang="en-US" sz="2100" b="0" dirty="0">
                <a:latin typeface="OldNewspaperTypes" panose="02000603060000020004" pitchFamily="2" charset="0"/>
              </a:rPr>
              <a:t>he</a:t>
            </a:r>
          </a:p>
          <a:p>
            <a:pPr eaLnBrk="1" hangingPunct="1"/>
            <a:r>
              <a:rPr lang="en-US" altLang="en-US" sz="2100" b="0" dirty="0">
                <a:latin typeface="OldNewspaperTypes" panose="02000603060000020004" pitchFamily="2" charset="0"/>
              </a:rPr>
              <a:t>it</a:t>
            </a:r>
          </a:p>
        </p:txBody>
      </p:sp>
      <p:sp>
        <p:nvSpPr>
          <p:cNvPr id="93247" name="Line 63"/>
          <p:cNvSpPr>
            <a:spLocks noChangeShapeType="1"/>
          </p:cNvSpPr>
          <p:nvPr/>
        </p:nvSpPr>
        <p:spPr bwMode="auto">
          <a:xfrm>
            <a:off x="6515100" y="4180285"/>
            <a:ext cx="2857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93248" name="Line 64"/>
          <p:cNvSpPr>
            <a:spLocks noChangeShapeType="1"/>
          </p:cNvSpPr>
          <p:nvPr/>
        </p:nvSpPr>
        <p:spPr bwMode="auto">
          <a:xfrm>
            <a:off x="6800850" y="2961085"/>
            <a:ext cx="2857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93249" name="Text Box 65"/>
          <p:cNvSpPr txBox="1">
            <a:spLocks noChangeArrowheads="1"/>
          </p:cNvSpPr>
          <p:nvPr/>
        </p:nvSpPr>
        <p:spPr bwMode="auto">
          <a:xfrm>
            <a:off x="5158979" y="4830367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+</a:t>
            </a:r>
          </a:p>
        </p:txBody>
      </p:sp>
      <p:sp>
        <p:nvSpPr>
          <p:cNvPr id="93250" name="Rectangle 66"/>
          <p:cNvSpPr>
            <a:spLocks noChangeArrowheads="1"/>
          </p:cNvSpPr>
          <p:nvPr/>
        </p:nvSpPr>
        <p:spPr bwMode="auto">
          <a:xfrm>
            <a:off x="5169694" y="3558780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+</a:t>
            </a:r>
          </a:p>
        </p:txBody>
      </p:sp>
      <p:sp>
        <p:nvSpPr>
          <p:cNvPr id="93252" name="AutoShape 68"/>
          <p:cNvSpPr>
            <a:spLocks/>
          </p:cNvSpPr>
          <p:nvPr/>
        </p:nvSpPr>
        <p:spPr bwMode="auto">
          <a:xfrm flipH="1">
            <a:off x="5029201" y="2397800"/>
            <a:ext cx="170260" cy="412194"/>
          </a:xfrm>
          <a:prstGeom prst="leftBrace">
            <a:avLst>
              <a:gd name="adj1" fmla="val 44755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93253" name="Rectangle 69"/>
          <p:cNvSpPr>
            <a:spLocks noChangeArrowheads="1"/>
          </p:cNvSpPr>
          <p:nvPr/>
        </p:nvSpPr>
        <p:spPr bwMode="auto">
          <a:xfrm>
            <a:off x="5168504" y="2351486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/>
              <a:t>+</a:t>
            </a:r>
          </a:p>
        </p:txBody>
      </p:sp>
      <p:sp>
        <p:nvSpPr>
          <p:cNvPr id="93269" name="AutoShape 85"/>
          <p:cNvSpPr>
            <a:spLocks/>
          </p:cNvSpPr>
          <p:nvPr/>
        </p:nvSpPr>
        <p:spPr bwMode="auto">
          <a:xfrm flipH="1">
            <a:off x="5029201" y="3597950"/>
            <a:ext cx="170260" cy="412194"/>
          </a:xfrm>
          <a:prstGeom prst="leftBrace">
            <a:avLst>
              <a:gd name="adj1" fmla="val 44755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207764" y="533400"/>
            <a:ext cx="868679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IRREGULAR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SINGULAR VERBS: </a:t>
            </a:r>
            <a:r>
              <a:rPr lang="en-US" altLang="en-US" sz="4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HAS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, </a:t>
            </a:r>
            <a:r>
              <a:rPr lang="en-US" altLang="en-US" sz="4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DOES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, </a:t>
            </a:r>
            <a:r>
              <a:rPr lang="en-US" altLang="en-US" sz="4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GOES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3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3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9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3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3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3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3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9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3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3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3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3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93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93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93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93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93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70" grpId="0" animBg="1"/>
      <p:bldP spid="93268" grpId="0" animBg="1"/>
      <p:bldP spid="93271" grpId="0" animBg="1"/>
      <p:bldP spid="93263" grpId="0" animBg="1"/>
      <p:bldP spid="93235" grpId="0"/>
      <p:bldP spid="93203" grpId="0"/>
      <p:bldP spid="93204" grpId="0"/>
      <p:bldP spid="93217" grpId="0"/>
      <p:bldP spid="93219" grpId="0"/>
      <p:bldP spid="93220" grpId="0"/>
      <p:bldP spid="93221" grpId="0"/>
      <p:bldP spid="93222" grpId="0"/>
      <p:bldP spid="93223" grpId="0"/>
      <p:bldP spid="93224" grpId="0"/>
      <p:bldP spid="93225" grpId="0"/>
      <p:bldP spid="93226" grpId="0"/>
      <p:bldP spid="93227" grpId="0"/>
      <p:bldP spid="93228" grpId="0"/>
      <p:bldP spid="93229" grpId="0"/>
      <p:bldP spid="93236" grpId="0"/>
      <p:bldP spid="93238" grpId="0"/>
      <p:bldP spid="93241" grpId="0" animBg="1"/>
      <p:bldP spid="93243" grpId="0"/>
      <p:bldP spid="93247" grpId="0" animBg="1"/>
      <p:bldP spid="93248" grpId="0" animBg="1"/>
      <p:bldP spid="93249" grpId="0"/>
      <p:bldP spid="93250" grpId="0"/>
      <p:bldP spid="93252" grpId="0" animBg="1"/>
      <p:bldP spid="93253" grpId="0"/>
      <p:bldP spid="9326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E5E9FF-0A84-441D-9298-A8EAE71BE198}" type="slidenum">
              <a:rPr lang="en-US" altLang="en-US" b="0" i="0"/>
              <a:pPr/>
              <a:t>24</a:t>
            </a:fld>
            <a:endParaRPr lang="en-US" altLang="en-US" b="0" i="0"/>
          </a:p>
        </p:txBody>
      </p:sp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1657350" y="2114550"/>
            <a:ext cx="5731184" cy="60016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300" b="0" i="0" dirty="0">
                <a:latin typeface="OldNewspaperTypes" panose="02000603060000020004" pitchFamily="2" charset="0"/>
              </a:rPr>
              <a:t>They do not wash their car.</a:t>
            </a:r>
          </a:p>
        </p:txBody>
      </p:sp>
      <p:sp>
        <p:nvSpPr>
          <p:cNvPr id="107524" name="Text Box 5"/>
          <p:cNvSpPr txBox="1">
            <a:spLocks noChangeArrowheads="1"/>
          </p:cNvSpPr>
          <p:nvPr/>
        </p:nvSpPr>
        <p:spPr bwMode="auto">
          <a:xfrm>
            <a:off x="762000" y="777043"/>
            <a:ext cx="7584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800" b="0" i="0" dirty="0" smtClean="0">
                <a:latin typeface="California" pitchFamily="2" charset="0"/>
              </a:rPr>
              <a:t>SIMPLE </a:t>
            </a:r>
            <a:r>
              <a:rPr lang="en-US" altLang="en-US" sz="4800" b="0" i="0" dirty="0">
                <a:latin typeface="California" pitchFamily="2" charset="0"/>
              </a:rPr>
              <a:t>PRESENT TENSE: NEGATIVE</a:t>
            </a:r>
            <a:endParaRPr lang="en-US" altLang="en-US" sz="4800" b="0" dirty="0">
              <a:latin typeface="California" pitchFamily="2" charset="0"/>
            </a:endParaRPr>
          </a:p>
        </p:txBody>
      </p:sp>
      <p:pic>
        <p:nvPicPr>
          <p:cNvPr id="16386" name="Picture 2" descr="Resultado de imagen para dirty car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967" y="2895600"/>
            <a:ext cx="5513542" cy="3687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B538E1-0098-433D-A8CC-9C1EA68C4FA3}" type="slidenum">
              <a:rPr lang="en-US" altLang="en-US" b="0" i="0"/>
              <a:pPr/>
              <a:t>25</a:t>
            </a:fld>
            <a:endParaRPr lang="en-US" altLang="en-US" b="0" i="0"/>
          </a:p>
        </p:txBody>
      </p:sp>
      <p:sp>
        <p:nvSpPr>
          <p:cNvPr id="326698" name="AutoShape 42"/>
          <p:cNvSpPr>
            <a:spLocks noChangeArrowheads="1"/>
          </p:cNvSpPr>
          <p:nvPr/>
        </p:nvSpPr>
        <p:spPr bwMode="auto">
          <a:xfrm>
            <a:off x="2571750" y="4514850"/>
            <a:ext cx="4743450" cy="12001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326697" name="AutoShape 41"/>
          <p:cNvSpPr>
            <a:spLocks noChangeArrowheads="1"/>
          </p:cNvSpPr>
          <p:nvPr/>
        </p:nvSpPr>
        <p:spPr bwMode="auto">
          <a:xfrm>
            <a:off x="2571750" y="2343150"/>
            <a:ext cx="4857750" cy="13716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109573" name="Rectangle 6"/>
          <p:cNvSpPr>
            <a:spLocks noChangeArrowheads="1"/>
          </p:cNvSpPr>
          <p:nvPr/>
        </p:nvSpPr>
        <p:spPr bwMode="auto">
          <a:xfrm>
            <a:off x="1371600" y="1828801"/>
            <a:ext cx="51435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700" b="0" i="0" dirty="0">
                <a:latin typeface="OldNewspaperTypes" panose="02000603060000020004" pitchFamily="2" charset="0"/>
              </a:rPr>
              <a:t>(a)         </a:t>
            </a:r>
            <a:r>
              <a:rPr lang="en-US" altLang="en-US" sz="2700" b="0" dirty="0">
                <a:solidFill>
                  <a:srgbClr val="FF0000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2700" b="0" dirty="0">
                <a:solidFill>
                  <a:srgbClr val="3366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b="0" dirty="0">
                <a:solidFill>
                  <a:srgbClr val="009900"/>
                </a:solidFill>
                <a:latin typeface="OldNewspaperTypes" panose="02000603060000020004" pitchFamily="2" charset="0"/>
              </a:rPr>
              <a:t>not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 drink milk.</a:t>
            </a:r>
          </a:p>
        </p:txBody>
      </p:sp>
      <p:sp>
        <p:nvSpPr>
          <p:cNvPr id="326675" name="Rectangle 19"/>
          <p:cNvSpPr>
            <a:spLocks noChangeArrowheads="1"/>
          </p:cNvSpPr>
          <p:nvPr/>
        </p:nvSpPr>
        <p:spPr bwMode="auto">
          <a:xfrm>
            <a:off x="2057400" y="1771651"/>
            <a:ext cx="28084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i="0"/>
              <a:t>I</a:t>
            </a:r>
          </a:p>
        </p:txBody>
      </p:sp>
      <p:sp>
        <p:nvSpPr>
          <p:cNvPr id="326677" name="Rectangle 21"/>
          <p:cNvSpPr>
            <a:spLocks noChangeArrowheads="1"/>
          </p:cNvSpPr>
          <p:nvPr/>
        </p:nvSpPr>
        <p:spPr bwMode="auto">
          <a:xfrm>
            <a:off x="1943101" y="1771651"/>
            <a:ext cx="81297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i="0"/>
              <a:t>You</a:t>
            </a:r>
          </a:p>
        </p:txBody>
      </p:sp>
      <p:sp>
        <p:nvSpPr>
          <p:cNvPr id="326678" name="Rectangle 22"/>
          <p:cNvSpPr>
            <a:spLocks noChangeArrowheads="1"/>
          </p:cNvSpPr>
          <p:nvPr/>
        </p:nvSpPr>
        <p:spPr bwMode="auto">
          <a:xfrm>
            <a:off x="1828801" y="1771651"/>
            <a:ext cx="99257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i="0"/>
              <a:t>They</a:t>
            </a:r>
          </a:p>
        </p:txBody>
      </p:sp>
      <p:sp>
        <p:nvSpPr>
          <p:cNvPr id="326663" name="Text Box 7"/>
          <p:cNvSpPr txBox="1">
            <a:spLocks noChangeArrowheads="1"/>
          </p:cNvSpPr>
          <p:nvPr/>
        </p:nvSpPr>
        <p:spPr bwMode="auto">
          <a:xfrm>
            <a:off x="4267738" y="2400301"/>
            <a:ext cx="182415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NEGATIVE:</a:t>
            </a:r>
          </a:p>
        </p:txBody>
      </p:sp>
      <p:sp>
        <p:nvSpPr>
          <p:cNvPr id="326664" name="Text Box 8"/>
          <p:cNvSpPr txBox="1">
            <a:spLocks noChangeArrowheads="1"/>
          </p:cNvSpPr>
          <p:nvPr/>
        </p:nvSpPr>
        <p:spPr bwMode="auto">
          <a:xfrm>
            <a:off x="2857501" y="2286001"/>
            <a:ext cx="78258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dirty="0"/>
              <a:t>I</a:t>
            </a:r>
          </a:p>
          <a:p>
            <a:pPr eaLnBrk="1" hangingPunct="1"/>
            <a:r>
              <a:rPr lang="en-US" altLang="en-US" sz="2100" b="0" dirty="0"/>
              <a:t>We</a:t>
            </a:r>
          </a:p>
          <a:p>
            <a:pPr eaLnBrk="1" hangingPunct="1"/>
            <a:r>
              <a:rPr lang="en-US" altLang="en-US" sz="2100" b="0" dirty="0"/>
              <a:t>You</a:t>
            </a:r>
          </a:p>
          <a:p>
            <a:pPr eaLnBrk="1" hangingPunct="1"/>
            <a:r>
              <a:rPr lang="en-US" altLang="en-US" sz="2100" b="0" dirty="0"/>
              <a:t>They</a:t>
            </a:r>
          </a:p>
        </p:txBody>
      </p:sp>
      <p:sp>
        <p:nvSpPr>
          <p:cNvPr id="326665" name="Rectangle 9"/>
          <p:cNvSpPr>
            <a:spLocks noChangeArrowheads="1"/>
          </p:cNvSpPr>
          <p:nvPr/>
        </p:nvSpPr>
        <p:spPr bwMode="auto">
          <a:xfrm>
            <a:off x="4000500" y="2800350"/>
            <a:ext cx="32575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+</a:t>
            </a:r>
            <a:r>
              <a:rPr lang="en-US" altLang="en-US" sz="2100" b="0" i="0"/>
              <a:t> </a:t>
            </a:r>
            <a:r>
              <a:rPr lang="en-US" altLang="en-US" sz="2400">
                <a:solidFill>
                  <a:srgbClr val="FF0000"/>
                </a:solidFill>
              </a:rPr>
              <a:t>do</a:t>
            </a:r>
            <a:r>
              <a:rPr lang="en-US" altLang="en-US" sz="2400">
                <a:solidFill>
                  <a:srgbClr val="336600"/>
                </a:solidFill>
              </a:rPr>
              <a:t> not </a:t>
            </a:r>
            <a:r>
              <a:rPr lang="en-US" altLang="en-US" sz="2400" b="0" i="0"/>
              <a:t>+ main verb</a:t>
            </a:r>
          </a:p>
        </p:txBody>
      </p:sp>
      <p:sp>
        <p:nvSpPr>
          <p:cNvPr id="326668" name="Text Box 12"/>
          <p:cNvSpPr txBox="1">
            <a:spLocks noChangeArrowheads="1"/>
          </p:cNvSpPr>
          <p:nvPr/>
        </p:nvSpPr>
        <p:spPr bwMode="auto">
          <a:xfrm>
            <a:off x="2857501" y="4572000"/>
            <a:ext cx="662361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/>
              <a:t>She</a:t>
            </a:r>
          </a:p>
          <a:p>
            <a:pPr eaLnBrk="1" hangingPunct="1"/>
            <a:r>
              <a:rPr lang="en-US" altLang="en-US" sz="2100" b="0"/>
              <a:t>He</a:t>
            </a:r>
          </a:p>
          <a:p>
            <a:pPr eaLnBrk="1" hangingPunct="1"/>
            <a:r>
              <a:rPr lang="en-US" altLang="en-US" sz="2100" b="0"/>
              <a:t>It</a:t>
            </a:r>
          </a:p>
        </p:txBody>
      </p:sp>
      <p:sp>
        <p:nvSpPr>
          <p:cNvPr id="326669" name="Rectangle 13"/>
          <p:cNvSpPr>
            <a:spLocks noChangeArrowheads="1"/>
          </p:cNvSpPr>
          <p:nvPr/>
        </p:nvSpPr>
        <p:spPr bwMode="auto">
          <a:xfrm>
            <a:off x="3886200" y="4914900"/>
            <a:ext cx="36004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+ </a:t>
            </a:r>
            <a:r>
              <a:rPr lang="en-US" altLang="en-US" sz="2400">
                <a:solidFill>
                  <a:srgbClr val="FF0000"/>
                </a:solidFill>
              </a:rPr>
              <a:t>does</a:t>
            </a:r>
            <a:r>
              <a:rPr lang="en-US" altLang="en-US" sz="2400">
                <a:solidFill>
                  <a:srgbClr val="336600"/>
                </a:solidFill>
              </a:rPr>
              <a:t> not </a:t>
            </a:r>
            <a:r>
              <a:rPr lang="en-US" altLang="en-US" sz="2400" b="0" i="0"/>
              <a:t>+ main verb</a:t>
            </a:r>
          </a:p>
        </p:txBody>
      </p:sp>
      <p:sp>
        <p:nvSpPr>
          <p:cNvPr id="109582" name="Text Box 14"/>
          <p:cNvSpPr txBox="1">
            <a:spLocks noChangeArrowheads="1"/>
          </p:cNvSpPr>
          <p:nvPr/>
        </p:nvSpPr>
        <p:spPr bwMode="auto">
          <a:xfrm>
            <a:off x="5737623" y="3429000"/>
            <a:ext cx="184731" cy="15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9675" b="0" i="0"/>
          </a:p>
        </p:txBody>
      </p:sp>
      <p:sp>
        <p:nvSpPr>
          <p:cNvPr id="326672" name="AutoShape 16"/>
          <p:cNvSpPr>
            <a:spLocks/>
          </p:cNvSpPr>
          <p:nvPr/>
        </p:nvSpPr>
        <p:spPr bwMode="auto">
          <a:xfrm>
            <a:off x="3771901" y="2454117"/>
            <a:ext cx="170260" cy="1161574"/>
          </a:xfrm>
          <a:prstGeom prst="rightBrace">
            <a:avLst>
              <a:gd name="adj1" fmla="val 56527"/>
              <a:gd name="adj2" fmla="val 50000"/>
            </a:avLst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6600" b="0" i="0"/>
          </a:p>
        </p:txBody>
      </p:sp>
      <p:sp>
        <p:nvSpPr>
          <p:cNvPr id="326673" name="AutoShape 17"/>
          <p:cNvSpPr>
            <a:spLocks/>
          </p:cNvSpPr>
          <p:nvPr/>
        </p:nvSpPr>
        <p:spPr bwMode="auto">
          <a:xfrm>
            <a:off x="3367235" y="4581526"/>
            <a:ext cx="518818" cy="1057275"/>
          </a:xfrm>
          <a:prstGeom prst="rightBrace">
            <a:avLst>
              <a:gd name="adj1" fmla="val 48095"/>
              <a:gd name="adj2" fmla="val 50000"/>
            </a:avLst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5400" b="0" i="0"/>
          </a:p>
        </p:txBody>
      </p:sp>
      <p:sp>
        <p:nvSpPr>
          <p:cNvPr id="326679" name="Rectangle 23"/>
          <p:cNvSpPr>
            <a:spLocks noChangeArrowheads="1"/>
          </p:cNvSpPr>
          <p:nvPr/>
        </p:nvSpPr>
        <p:spPr bwMode="auto">
          <a:xfrm>
            <a:off x="1920454" y="1771651"/>
            <a:ext cx="69775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i="0" dirty="0"/>
              <a:t>We</a:t>
            </a:r>
          </a:p>
        </p:txBody>
      </p:sp>
      <p:sp>
        <p:nvSpPr>
          <p:cNvPr id="326680" name="Rectangle 24"/>
          <p:cNvSpPr>
            <a:spLocks noChangeArrowheads="1"/>
          </p:cNvSpPr>
          <p:nvPr/>
        </p:nvSpPr>
        <p:spPr bwMode="auto">
          <a:xfrm>
            <a:off x="1371600" y="3943351"/>
            <a:ext cx="51435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700" b="0" i="0" dirty="0">
                <a:latin typeface="OldNewspaperTypes" panose="02000603060000020004" pitchFamily="2" charset="0"/>
              </a:rPr>
              <a:t>(b)        </a:t>
            </a:r>
            <a:r>
              <a:rPr lang="en-US" altLang="en-US" sz="2700" b="0" dirty="0">
                <a:solidFill>
                  <a:srgbClr val="FF0000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2700" b="0" dirty="0">
                <a:solidFill>
                  <a:srgbClr val="3366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b="0" dirty="0">
                <a:solidFill>
                  <a:srgbClr val="009900"/>
                </a:solidFill>
                <a:latin typeface="OldNewspaperTypes" panose="02000603060000020004" pitchFamily="2" charset="0"/>
              </a:rPr>
              <a:t>not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drink milk.</a:t>
            </a:r>
          </a:p>
        </p:txBody>
      </p:sp>
      <p:sp>
        <p:nvSpPr>
          <p:cNvPr id="326681" name="Rectangle 25"/>
          <p:cNvSpPr>
            <a:spLocks noChangeArrowheads="1"/>
          </p:cNvSpPr>
          <p:nvPr/>
        </p:nvSpPr>
        <p:spPr bwMode="auto">
          <a:xfrm>
            <a:off x="1951021" y="3871913"/>
            <a:ext cx="62709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i="0"/>
              <a:t>He</a:t>
            </a:r>
          </a:p>
        </p:txBody>
      </p:sp>
      <p:sp>
        <p:nvSpPr>
          <p:cNvPr id="326682" name="Rectangle 26"/>
          <p:cNvSpPr>
            <a:spLocks noChangeArrowheads="1"/>
          </p:cNvSpPr>
          <p:nvPr/>
        </p:nvSpPr>
        <p:spPr bwMode="auto">
          <a:xfrm>
            <a:off x="2114550" y="3886201"/>
            <a:ext cx="39626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i="0"/>
              <a:t>It</a:t>
            </a:r>
          </a:p>
        </p:txBody>
      </p:sp>
      <p:sp>
        <p:nvSpPr>
          <p:cNvPr id="326683" name="Rectangle 27"/>
          <p:cNvSpPr>
            <a:spLocks noChangeArrowheads="1"/>
          </p:cNvSpPr>
          <p:nvPr/>
        </p:nvSpPr>
        <p:spPr bwMode="auto">
          <a:xfrm>
            <a:off x="1862138" y="3886201"/>
            <a:ext cx="81945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i="0"/>
              <a:t>She</a:t>
            </a: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762000" y="777043"/>
            <a:ext cx="7584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800" b="0" i="0" dirty="0" smtClean="0">
                <a:latin typeface="California" pitchFamily="2" charset="0"/>
              </a:rPr>
              <a:t>SIMPLE </a:t>
            </a:r>
            <a:r>
              <a:rPr lang="en-US" altLang="en-US" sz="4800" b="0" i="0" dirty="0">
                <a:latin typeface="California" pitchFamily="2" charset="0"/>
              </a:rPr>
              <a:t>PRESENT TENSE: NEGATIVE</a:t>
            </a:r>
            <a:endParaRPr lang="en-US" altLang="en-US" sz="4800" b="0" dirty="0"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266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3266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26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2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3266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2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3266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2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698" grpId="0" animBg="1"/>
      <p:bldP spid="326697" grpId="0" animBg="1"/>
      <p:bldP spid="326675" grpId="0"/>
      <p:bldP spid="326677" grpId="0"/>
      <p:bldP spid="326677" grpId="1"/>
      <p:bldP spid="326678" grpId="0"/>
      <p:bldP spid="326663" grpId="0"/>
      <p:bldP spid="326664" grpId="0"/>
      <p:bldP spid="326665" grpId="0"/>
      <p:bldP spid="326668" grpId="0"/>
      <p:bldP spid="326669" grpId="0"/>
      <p:bldP spid="326672" grpId="0" animBg="1"/>
      <p:bldP spid="326673" grpId="0" animBg="1"/>
      <p:bldP spid="326679" grpId="0"/>
      <p:bldP spid="326679" grpId="1"/>
      <p:bldP spid="326680" grpId="0"/>
      <p:bldP spid="326681" grpId="0"/>
      <p:bldP spid="326681" grpId="1"/>
      <p:bldP spid="326682" grpId="0"/>
      <p:bldP spid="326683" grpId="0"/>
      <p:bldP spid="326683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0C16063-7977-423A-A789-F9235B2D5B0D}" type="slidenum">
              <a:rPr lang="en-US" altLang="en-US" b="0" i="0"/>
              <a:pPr/>
              <a:t>26</a:t>
            </a:fld>
            <a:endParaRPr lang="en-US" altLang="en-US" b="0" i="0"/>
          </a:p>
        </p:txBody>
      </p:sp>
      <p:sp>
        <p:nvSpPr>
          <p:cNvPr id="397350" name="AutoShape 38"/>
          <p:cNvSpPr>
            <a:spLocks noChangeArrowheads="1"/>
          </p:cNvSpPr>
          <p:nvPr/>
        </p:nvSpPr>
        <p:spPr bwMode="auto">
          <a:xfrm>
            <a:off x="1524000" y="4743450"/>
            <a:ext cx="6629399" cy="6286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397322" name="Rectangle 10"/>
          <p:cNvSpPr>
            <a:spLocks noChangeArrowheads="1"/>
          </p:cNvSpPr>
          <p:nvPr/>
        </p:nvSpPr>
        <p:spPr bwMode="auto">
          <a:xfrm>
            <a:off x="1524000" y="4114801"/>
            <a:ext cx="55626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700" i="0" dirty="0">
                <a:latin typeface="OldNewspaperTypes" panose="02000603060000020004" pitchFamily="2" charset="0"/>
              </a:rPr>
              <a:t>She </a:t>
            </a:r>
            <a:r>
              <a:rPr lang="en-US" altLang="en-US" sz="2700" b="0" dirty="0">
                <a:solidFill>
                  <a:srgbClr val="FF0000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2700" b="0" dirty="0">
                <a:solidFill>
                  <a:srgbClr val="336600"/>
                </a:solidFill>
                <a:latin typeface="OldNewspaperTypes" panose="02000603060000020004" pitchFamily="2" charset="0"/>
              </a:rPr>
              <a:t> not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drink</a:t>
            </a:r>
            <a:r>
              <a:rPr lang="en-US" altLang="en-US" sz="2700" i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s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milk.</a:t>
            </a:r>
            <a:r>
              <a:rPr lang="en-US" altLang="en-US" sz="2100" i="0" dirty="0"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397324" name="Text Box 12"/>
          <p:cNvSpPr txBox="1">
            <a:spLocks noChangeArrowheads="1"/>
          </p:cNvSpPr>
          <p:nvPr/>
        </p:nvSpPr>
        <p:spPr bwMode="auto">
          <a:xfrm>
            <a:off x="1524000" y="4857750"/>
            <a:ext cx="6629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3</a:t>
            </a:r>
            <a:r>
              <a:rPr lang="en-US" altLang="en-US" sz="2400" b="0" i="0" baseline="30000" dirty="0">
                <a:latin typeface="OldNewspaperTypes" panose="02000603060000020004" pitchFamily="2" charset="0"/>
              </a:rPr>
              <a:t>rd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 person singular        no </a:t>
            </a:r>
            <a:r>
              <a:rPr lang="en-US" altLang="en-US" sz="2400" dirty="0">
                <a:solidFill>
                  <a:schemeClr val="accent2"/>
                </a:solidFill>
                <a:latin typeface="OldNewspaperTypes" panose="02000603060000020004" pitchFamily="2" charset="0"/>
              </a:rPr>
              <a:t>-s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 on main verb</a:t>
            </a:r>
          </a:p>
        </p:txBody>
      </p:sp>
      <p:sp>
        <p:nvSpPr>
          <p:cNvPr id="397330" name="Line 18"/>
          <p:cNvSpPr>
            <a:spLocks noChangeShapeType="1"/>
          </p:cNvSpPr>
          <p:nvPr/>
        </p:nvSpPr>
        <p:spPr bwMode="auto">
          <a:xfrm>
            <a:off x="4657725" y="5086350"/>
            <a:ext cx="3429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397343" name="AutoShape 31"/>
          <p:cNvSpPr>
            <a:spLocks noChangeArrowheads="1"/>
          </p:cNvSpPr>
          <p:nvPr/>
        </p:nvSpPr>
        <p:spPr bwMode="auto">
          <a:xfrm>
            <a:off x="4686300" y="4057650"/>
            <a:ext cx="457200" cy="5715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solidFill>
            <a:srgbClr val="FF0000">
              <a:alpha val="5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3300" b="0" i="0">
              <a:solidFill>
                <a:schemeClr val="tx2"/>
              </a:solidFill>
            </a:endParaRPr>
          </a:p>
        </p:txBody>
      </p:sp>
      <p:sp>
        <p:nvSpPr>
          <p:cNvPr id="111625" name="Text Box 45"/>
          <p:cNvSpPr txBox="1">
            <a:spLocks noChangeArrowheads="1"/>
          </p:cNvSpPr>
          <p:nvPr/>
        </p:nvSpPr>
        <p:spPr bwMode="auto">
          <a:xfrm>
            <a:off x="1371600" y="1771651"/>
            <a:ext cx="502920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lphaLcParenBoth"/>
            </a:pPr>
            <a:r>
              <a:rPr lang="en-US" altLang="en-US" sz="2700" b="0" i="0" dirty="0">
                <a:latin typeface="OldNewspaperTypes" panose="02000603060000020004" pitchFamily="2" charset="0"/>
              </a:rPr>
              <a:t> </a:t>
            </a:r>
            <a:r>
              <a:rPr lang="en-US" altLang="en-US" sz="2700" i="0" dirty="0">
                <a:latin typeface="OldNewspaperTypes" panose="02000603060000020004" pitchFamily="2" charset="0"/>
              </a:rPr>
              <a:t>I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</a:t>
            </a:r>
            <a:r>
              <a:rPr lang="en-US" altLang="en-US" sz="2700" b="0" dirty="0">
                <a:solidFill>
                  <a:srgbClr val="FF0000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</a:t>
            </a:r>
            <a:r>
              <a:rPr lang="en-US" altLang="en-US" sz="2700" b="0" dirty="0">
                <a:solidFill>
                  <a:srgbClr val="009900"/>
                </a:solidFill>
                <a:latin typeface="OldNewspaperTypes" panose="02000603060000020004" pitchFamily="2" charset="0"/>
              </a:rPr>
              <a:t>not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drink milk.</a:t>
            </a:r>
          </a:p>
          <a:p>
            <a:pPr eaLnBrk="1" hangingPunct="1">
              <a:spcBef>
                <a:spcPct val="50000"/>
              </a:spcBef>
              <a:buFontTx/>
              <a:buAutoNum type="alphaLcParenBoth"/>
            </a:pPr>
            <a:r>
              <a:rPr lang="en-US" altLang="en-US" sz="2700" b="0" i="0" dirty="0">
                <a:latin typeface="OldNewspaperTypes" panose="02000603060000020004" pitchFamily="2" charset="0"/>
              </a:rPr>
              <a:t> </a:t>
            </a:r>
            <a:r>
              <a:rPr lang="en-US" altLang="en-US" sz="2700" i="0" dirty="0">
                <a:latin typeface="OldNewspaperTypes" panose="02000603060000020004" pitchFamily="2" charset="0"/>
              </a:rPr>
              <a:t>She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</a:t>
            </a:r>
            <a:r>
              <a:rPr lang="en-US" altLang="en-US" sz="2700" b="0" dirty="0">
                <a:solidFill>
                  <a:srgbClr val="FF0000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</a:t>
            </a:r>
            <a:r>
              <a:rPr lang="en-US" altLang="en-US" sz="2700" b="0" i="0" dirty="0">
                <a:solidFill>
                  <a:srgbClr val="009900"/>
                </a:solidFill>
                <a:latin typeface="OldNewspaperTypes" panose="02000603060000020004" pitchFamily="2" charset="0"/>
              </a:rPr>
              <a:t>not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drink milk.</a:t>
            </a:r>
          </a:p>
        </p:txBody>
      </p:sp>
      <p:sp>
        <p:nvSpPr>
          <p:cNvPr id="397358" name="AutoShape 46"/>
          <p:cNvSpPr>
            <a:spLocks noChangeArrowheads="1"/>
          </p:cNvSpPr>
          <p:nvPr/>
        </p:nvSpPr>
        <p:spPr bwMode="auto">
          <a:xfrm>
            <a:off x="1828800" y="3200400"/>
            <a:ext cx="4857750" cy="6286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397359" name="Text Box 47"/>
          <p:cNvSpPr txBox="1">
            <a:spLocks noChangeArrowheads="1"/>
          </p:cNvSpPr>
          <p:nvPr/>
        </p:nvSpPr>
        <p:spPr bwMode="auto">
          <a:xfrm>
            <a:off x="1828800" y="3257551"/>
            <a:ext cx="48006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700" dirty="0">
                <a:solidFill>
                  <a:srgbClr val="FF0000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2700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and</a:t>
            </a:r>
            <a:r>
              <a:rPr lang="en-US" altLang="en-US" sz="2700" i="0" dirty="0">
                <a:latin typeface="OldNewspaperTypes" panose="02000603060000020004" pitchFamily="2" charset="0"/>
              </a:rPr>
              <a:t> </a:t>
            </a:r>
            <a:r>
              <a:rPr lang="en-US" altLang="en-US" sz="2700" dirty="0">
                <a:solidFill>
                  <a:srgbClr val="FF0000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2700" i="0" dirty="0">
                <a:latin typeface="OldNewspaperTypes" panose="02000603060000020004" pitchFamily="2" charset="0"/>
              </a:rPr>
              <a:t>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= helping verbs</a:t>
            </a:r>
          </a:p>
        </p:txBody>
      </p:sp>
      <p:sp>
        <p:nvSpPr>
          <p:cNvPr id="397360" name="Text Box 48"/>
          <p:cNvSpPr txBox="1">
            <a:spLocks noChangeArrowheads="1"/>
          </p:cNvSpPr>
          <p:nvPr/>
        </p:nvSpPr>
        <p:spPr bwMode="auto">
          <a:xfrm>
            <a:off x="5772151" y="4000501"/>
            <a:ext cx="42030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000" i="0">
                <a:solidFill>
                  <a:schemeClr val="accent2"/>
                </a:solidFill>
              </a:rPr>
              <a:t>?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762000" y="777043"/>
            <a:ext cx="7584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800" b="0" i="0" dirty="0" smtClean="0">
                <a:latin typeface="California" pitchFamily="2" charset="0"/>
              </a:rPr>
              <a:t>SIMPLE </a:t>
            </a:r>
            <a:r>
              <a:rPr lang="en-US" altLang="en-US" sz="4800" b="0" i="0" dirty="0">
                <a:latin typeface="California" pitchFamily="2" charset="0"/>
              </a:rPr>
              <a:t>PRESENT TENSE: NEGATIVE</a:t>
            </a:r>
            <a:endParaRPr lang="en-US" altLang="en-US" sz="4800" b="0" dirty="0"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7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50" grpId="0" animBg="1"/>
      <p:bldP spid="397324" grpId="0"/>
      <p:bldP spid="397330" grpId="0" animBg="1"/>
      <p:bldP spid="397343" grpId="0" animBg="1"/>
      <p:bldP spid="397358" grpId="0" animBg="1"/>
      <p:bldP spid="397359" grpId="0"/>
      <p:bldP spid="397360" grpId="0"/>
      <p:bldP spid="397360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69E1C5-A7AC-4A0A-B1DE-7DC2B49CA2EB}" type="slidenum">
              <a:rPr lang="en-US" altLang="en-US" b="0" i="0"/>
              <a:pPr/>
              <a:t>27</a:t>
            </a:fld>
            <a:endParaRPr lang="en-US" altLang="en-US" b="0" i="0"/>
          </a:p>
        </p:txBody>
      </p:sp>
      <p:sp>
        <p:nvSpPr>
          <p:cNvPr id="329755" name="AutoShape 27"/>
          <p:cNvSpPr>
            <a:spLocks noChangeArrowheads="1"/>
          </p:cNvSpPr>
          <p:nvPr/>
        </p:nvSpPr>
        <p:spPr bwMode="auto">
          <a:xfrm>
            <a:off x="2914650" y="3886200"/>
            <a:ext cx="3486150" cy="13144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329739" name="Rectangle 11"/>
          <p:cNvSpPr>
            <a:spLocks noChangeArrowheads="1"/>
          </p:cNvSpPr>
          <p:nvPr/>
        </p:nvSpPr>
        <p:spPr bwMode="auto">
          <a:xfrm>
            <a:off x="1485900" y="2863455"/>
            <a:ext cx="5086350" cy="116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700" b="0" i="0" dirty="0">
                <a:latin typeface="OldNewspaperTypes" panose="02000603060000020004" pitchFamily="2" charset="0"/>
              </a:rPr>
              <a:t>(d)</a:t>
            </a:r>
            <a:r>
              <a:rPr lang="en-US" altLang="en-US" sz="2700" i="0" dirty="0">
                <a:latin typeface="OldNewspaperTypes" panose="02000603060000020004" pitchFamily="2" charset="0"/>
              </a:rPr>
              <a:t>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He</a:t>
            </a:r>
            <a:r>
              <a:rPr lang="en-US" altLang="en-US" sz="2700" i="0" dirty="0">
                <a:solidFill>
                  <a:srgbClr val="009900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700" dirty="0">
                <a:solidFill>
                  <a:srgbClr val="FF0000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2700" dirty="0">
                <a:solidFill>
                  <a:srgbClr val="336600"/>
                </a:solidFill>
                <a:latin typeface="OldNewspaperTypes" panose="02000603060000020004" pitchFamily="2" charset="0"/>
              </a:rPr>
              <a:t>n’t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drink milk.</a:t>
            </a:r>
            <a:r>
              <a:rPr lang="en-US" altLang="en-US" sz="2700" i="0" dirty="0">
                <a:latin typeface="OldNewspaperTypes" panose="02000603060000020004" pitchFamily="2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700" i="0" dirty="0">
                <a:latin typeface="OldNewspaperTypes" panose="02000603060000020004" pitchFamily="2" charset="0"/>
              </a:rPr>
              <a:t>    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Jack</a:t>
            </a:r>
            <a:r>
              <a:rPr lang="en-US" altLang="en-US" sz="2700" i="0" dirty="0">
                <a:latin typeface="OldNewspaperTypes" panose="02000603060000020004" pitchFamily="2" charset="0"/>
              </a:rPr>
              <a:t> </a:t>
            </a:r>
            <a:r>
              <a:rPr lang="en-US" altLang="en-US" sz="2700" dirty="0">
                <a:solidFill>
                  <a:srgbClr val="FF0000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2700" dirty="0">
                <a:solidFill>
                  <a:srgbClr val="336600"/>
                </a:solidFill>
                <a:latin typeface="OldNewspaperTypes" panose="02000603060000020004" pitchFamily="2" charset="0"/>
              </a:rPr>
              <a:t>n’t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like dogs.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b="0" i="0" dirty="0"/>
              <a:t>                                         </a:t>
            </a:r>
          </a:p>
        </p:txBody>
      </p:sp>
      <p:sp>
        <p:nvSpPr>
          <p:cNvPr id="113669" name="Rectangle 6"/>
          <p:cNvSpPr>
            <a:spLocks noChangeArrowheads="1"/>
          </p:cNvSpPr>
          <p:nvPr/>
        </p:nvSpPr>
        <p:spPr bwMode="auto">
          <a:xfrm>
            <a:off x="1428750" y="1885950"/>
            <a:ext cx="5600700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700" b="0" i="0" dirty="0">
                <a:latin typeface="OldNewspaperTypes" panose="02000603060000020004" pitchFamily="2" charset="0"/>
              </a:rPr>
              <a:t>(c)</a:t>
            </a:r>
            <a:r>
              <a:rPr lang="en-US" altLang="en-US" sz="2700" i="0" dirty="0">
                <a:latin typeface="OldNewspaperTypes" panose="02000603060000020004" pitchFamily="2" charset="0"/>
              </a:rPr>
              <a:t>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I</a:t>
            </a:r>
            <a:r>
              <a:rPr lang="en-US" altLang="en-US" sz="2700" i="0" dirty="0">
                <a:latin typeface="OldNewspaperTypes" panose="02000603060000020004" pitchFamily="2" charset="0"/>
              </a:rPr>
              <a:t> </a:t>
            </a:r>
            <a:r>
              <a:rPr lang="en-US" altLang="en-US" sz="2700" dirty="0">
                <a:solidFill>
                  <a:srgbClr val="FF0000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2700" dirty="0">
                <a:solidFill>
                  <a:srgbClr val="336600"/>
                </a:solidFill>
                <a:latin typeface="OldNewspaperTypes" panose="02000603060000020004" pitchFamily="2" charset="0"/>
              </a:rPr>
              <a:t>n’t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drink milk.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700" i="0" dirty="0">
                <a:latin typeface="OldNewspaperTypes" panose="02000603060000020004" pitchFamily="2" charset="0"/>
              </a:rPr>
              <a:t>    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They </a:t>
            </a:r>
            <a:r>
              <a:rPr lang="en-US" altLang="en-US" sz="2700" dirty="0">
                <a:solidFill>
                  <a:srgbClr val="FF0000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2700" dirty="0">
                <a:solidFill>
                  <a:srgbClr val="336600"/>
                </a:solidFill>
                <a:latin typeface="OldNewspaperTypes" panose="02000603060000020004" pitchFamily="2" charset="0"/>
              </a:rPr>
              <a:t>n’t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go to the lake.</a:t>
            </a:r>
          </a:p>
        </p:txBody>
      </p:sp>
      <p:sp>
        <p:nvSpPr>
          <p:cNvPr id="329737" name="Rectangle 9"/>
          <p:cNvSpPr>
            <a:spLocks noChangeArrowheads="1"/>
          </p:cNvSpPr>
          <p:nvPr/>
        </p:nvSpPr>
        <p:spPr bwMode="auto">
          <a:xfrm>
            <a:off x="3371851" y="4229101"/>
            <a:ext cx="256499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dirty="0">
                <a:solidFill>
                  <a:srgbClr val="FF0000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2700" dirty="0">
                <a:solidFill>
                  <a:srgbClr val="336600"/>
                </a:solidFill>
                <a:latin typeface="OldNewspaperTypes" panose="02000603060000020004" pitchFamily="2" charset="0"/>
              </a:rPr>
              <a:t> not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=</a:t>
            </a:r>
            <a:r>
              <a:rPr lang="en-US" altLang="en-US" sz="2700" dirty="0">
                <a:solidFill>
                  <a:srgbClr val="3366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dirty="0">
                <a:solidFill>
                  <a:srgbClr val="FF0000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2700" dirty="0">
                <a:solidFill>
                  <a:srgbClr val="336600"/>
                </a:solidFill>
                <a:latin typeface="OldNewspaperTypes" panose="02000603060000020004" pitchFamily="2" charset="0"/>
              </a:rPr>
              <a:t>n’t</a:t>
            </a:r>
            <a:r>
              <a:rPr lang="en-US" altLang="en-US" sz="2100" dirty="0">
                <a:solidFill>
                  <a:srgbClr val="336600"/>
                </a:solidFill>
                <a:latin typeface="OldNewspaperTypes" panose="02000603060000020004" pitchFamily="2" charset="0"/>
              </a:rPr>
              <a:t> </a:t>
            </a:r>
            <a:endParaRPr lang="en-US" altLang="en-US" sz="2100" b="0" i="0" dirty="0">
              <a:latin typeface="OldNewspaperTypes" panose="02000603060000020004" pitchFamily="2" charset="0"/>
            </a:endParaRPr>
          </a:p>
        </p:txBody>
      </p:sp>
      <p:sp>
        <p:nvSpPr>
          <p:cNvPr id="329735" name="Text Box 7"/>
          <p:cNvSpPr txBox="1">
            <a:spLocks noChangeArrowheads="1"/>
          </p:cNvSpPr>
          <p:nvPr/>
        </p:nvSpPr>
        <p:spPr bwMode="auto">
          <a:xfrm>
            <a:off x="3568009" y="3943350"/>
            <a:ext cx="21210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i="0" dirty="0">
                <a:latin typeface="OldNewspaperTypes" panose="02000603060000020004" pitchFamily="2" charset="0"/>
              </a:rPr>
              <a:t>CONTRACTIONS:</a:t>
            </a:r>
            <a:endParaRPr lang="en-US" altLang="en-US" sz="2400" b="0" i="0" dirty="0">
              <a:latin typeface="OldNewspaperTypes" panose="02000603060000020004" pitchFamily="2" charset="0"/>
            </a:endParaRPr>
          </a:p>
        </p:txBody>
      </p:sp>
      <p:sp>
        <p:nvSpPr>
          <p:cNvPr id="329744" name="Rectangle 16"/>
          <p:cNvSpPr>
            <a:spLocks noChangeArrowheads="1"/>
          </p:cNvSpPr>
          <p:nvPr/>
        </p:nvSpPr>
        <p:spPr bwMode="auto">
          <a:xfrm>
            <a:off x="3028951" y="4629151"/>
            <a:ext cx="311489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dirty="0">
                <a:solidFill>
                  <a:srgbClr val="FF0000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2700" dirty="0">
                <a:solidFill>
                  <a:srgbClr val="336600"/>
                </a:solidFill>
                <a:latin typeface="OldNewspaperTypes" panose="02000603060000020004" pitchFamily="2" charset="0"/>
              </a:rPr>
              <a:t> not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=</a:t>
            </a:r>
            <a:r>
              <a:rPr lang="en-US" altLang="en-US" sz="2700" dirty="0">
                <a:solidFill>
                  <a:srgbClr val="3366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dirty="0">
                <a:solidFill>
                  <a:srgbClr val="FF0000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2700" dirty="0">
                <a:solidFill>
                  <a:srgbClr val="336600"/>
                </a:solidFill>
                <a:latin typeface="OldNewspaperTypes" panose="02000603060000020004" pitchFamily="2" charset="0"/>
              </a:rPr>
              <a:t>n’t</a:t>
            </a:r>
          </a:p>
        </p:txBody>
      </p:sp>
      <p:sp>
        <p:nvSpPr>
          <p:cNvPr id="113673" name="Rectangle 18"/>
          <p:cNvSpPr>
            <a:spLocks noChangeArrowheads="1"/>
          </p:cNvSpPr>
          <p:nvPr/>
        </p:nvSpPr>
        <p:spPr bwMode="auto">
          <a:xfrm>
            <a:off x="1657351" y="192988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762000" y="777043"/>
            <a:ext cx="7584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800" b="0" i="0" dirty="0" smtClean="0">
                <a:latin typeface="California" pitchFamily="2" charset="0"/>
              </a:rPr>
              <a:t>SIMPLE </a:t>
            </a:r>
            <a:r>
              <a:rPr lang="en-US" altLang="en-US" sz="4800" b="0" i="0" dirty="0">
                <a:latin typeface="California" pitchFamily="2" charset="0"/>
              </a:rPr>
              <a:t>PRESENT TENSE: NEGATIVE</a:t>
            </a:r>
            <a:endParaRPr lang="en-US" altLang="en-US" sz="4800" b="0" dirty="0"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55" grpId="0" animBg="1"/>
      <p:bldP spid="329739" grpId="0"/>
      <p:bldP spid="329737" grpId="0"/>
      <p:bldP spid="329735" grpId="0"/>
      <p:bldP spid="32974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C390A8-8B6E-4E78-A2A1-5726C1D8E028}" type="slidenum">
              <a:rPr lang="en-US" altLang="en-US" b="0" i="0"/>
              <a:pPr/>
              <a:t>28</a:t>
            </a:fld>
            <a:endParaRPr lang="en-US" altLang="en-US" b="0" i="0"/>
          </a:p>
        </p:txBody>
      </p:sp>
      <p:sp>
        <p:nvSpPr>
          <p:cNvPr id="128003" name="Text Box 3"/>
          <p:cNvSpPr txBox="1">
            <a:spLocks noChangeArrowheads="1"/>
          </p:cNvSpPr>
          <p:nvPr/>
        </p:nvSpPr>
        <p:spPr bwMode="auto">
          <a:xfrm>
            <a:off x="2747963" y="2002631"/>
            <a:ext cx="4004622" cy="60016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300" b="0" i="0" dirty="0">
                <a:latin typeface="OldNewspaperTypes" panose="02000603060000020004" pitchFamily="2" charset="0"/>
              </a:rPr>
              <a:t>Does </a:t>
            </a:r>
            <a:r>
              <a:rPr lang="es-419" altLang="en-US" sz="3300" b="0" i="0" dirty="0" smtClean="0">
                <a:latin typeface="OldNewspaperTypes" panose="02000603060000020004" pitchFamily="2" charset="0"/>
              </a:rPr>
              <a:t>s</a:t>
            </a:r>
            <a:r>
              <a:rPr lang="en-US" altLang="en-US" sz="3300" b="0" i="0" dirty="0" smtClean="0">
                <a:latin typeface="OldNewspaperTypes" panose="02000603060000020004" pitchFamily="2" charset="0"/>
              </a:rPr>
              <a:t>he </a:t>
            </a:r>
            <a:r>
              <a:rPr lang="en-US" altLang="en-US" sz="3300" b="0" i="0" dirty="0">
                <a:latin typeface="OldNewspaperTypes" panose="02000603060000020004" pitchFamily="2" charset="0"/>
              </a:rPr>
              <a:t>exercise?</a:t>
            </a:r>
          </a:p>
        </p:txBody>
      </p:sp>
      <p:sp>
        <p:nvSpPr>
          <p:cNvPr id="128004" name="Text Box 7"/>
          <p:cNvSpPr txBox="1">
            <a:spLocks noChangeArrowheads="1"/>
          </p:cNvSpPr>
          <p:nvPr/>
        </p:nvSpPr>
        <p:spPr bwMode="auto">
          <a:xfrm rot="20805583">
            <a:off x="228600" y="1085851"/>
            <a:ext cx="876299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SIMPLE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PRESENT TENSE: 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YES</a:t>
            </a:r>
            <a:r>
              <a:rPr lang="es-419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 -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NO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QUESTIONS</a:t>
            </a:r>
            <a:endParaRPr lang="en-US" altLang="en-US" sz="44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  <p:pic>
        <p:nvPicPr>
          <p:cNvPr id="18434" name="Picture 2" descr="Resultado de imagen para doing exercise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211" y="2602795"/>
            <a:ext cx="3081337" cy="416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45A7E1-1F1D-438D-B51C-589CD3503976}" type="slidenum">
              <a:rPr lang="en-US" altLang="en-US" b="0" i="0"/>
              <a:pPr/>
              <a:t>29</a:t>
            </a:fld>
            <a:endParaRPr lang="en-US" altLang="en-US" b="0" i="0"/>
          </a:p>
        </p:txBody>
      </p:sp>
      <p:sp>
        <p:nvSpPr>
          <p:cNvPr id="442401" name="AutoShape 33"/>
          <p:cNvSpPr>
            <a:spLocks noChangeArrowheads="1"/>
          </p:cNvSpPr>
          <p:nvPr/>
        </p:nvSpPr>
        <p:spPr bwMode="auto">
          <a:xfrm>
            <a:off x="1485900" y="3771900"/>
            <a:ext cx="6115050" cy="17145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442390" name="Rectangle 22"/>
          <p:cNvSpPr>
            <a:spLocks noChangeArrowheads="1"/>
          </p:cNvSpPr>
          <p:nvPr/>
        </p:nvSpPr>
        <p:spPr bwMode="auto">
          <a:xfrm>
            <a:off x="1314450" y="4667250"/>
            <a:ext cx="6572250" cy="137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i="0"/>
              <a:t>       </a:t>
            </a:r>
            <a:r>
              <a:rPr lang="en-US" altLang="en-US" sz="2400">
                <a:solidFill>
                  <a:srgbClr val="009900"/>
                </a:solidFill>
              </a:rPr>
              <a:t>Do</a:t>
            </a:r>
            <a:r>
              <a:rPr lang="en-US" altLang="en-US" sz="2400" i="0">
                <a:solidFill>
                  <a:schemeClr val="accent2"/>
                </a:solidFill>
              </a:rPr>
              <a:t>   </a:t>
            </a:r>
            <a:r>
              <a:rPr lang="en-US" altLang="en-US" sz="2400" i="0"/>
              <a:t>          </a:t>
            </a:r>
            <a:r>
              <a:rPr lang="en-US" altLang="en-US" sz="2400">
                <a:solidFill>
                  <a:srgbClr val="800080"/>
                </a:solidFill>
              </a:rPr>
              <a:t>I</a:t>
            </a:r>
            <a:r>
              <a:rPr lang="en-US" altLang="en-US" sz="2400" i="0">
                <a:solidFill>
                  <a:schemeClr val="hlink"/>
                </a:solidFill>
              </a:rPr>
              <a:t>   </a:t>
            </a:r>
            <a:r>
              <a:rPr lang="en-US" altLang="en-US" sz="2400" i="0"/>
              <a:t>    </a:t>
            </a:r>
            <a:r>
              <a:rPr lang="en-US" altLang="en-US" sz="2400" i="0">
                <a:solidFill>
                  <a:srgbClr val="FF3300"/>
                </a:solidFill>
              </a:rPr>
              <a:t>     </a:t>
            </a:r>
            <a:r>
              <a:rPr lang="en-US" altLang="en-US" sz="2400" i="0"/>
              <a:t>+</a:t>
            </a:r>
            <a:r>
              <a:rPr lang="en-US" altLang="en-US" sz="2400" i="0">
                <a:solidFill>
                  <a:srgbClr val="FF3300"/>
                </a:solidFill>
              </a:rPr>
              <a:t>     </a:t>
            </a:r>
            <a:r>
              <a:rPr lang="en-US" altLang="en-US" sz="2400">
                <a:solidFill>
                  <a:srgbClr val="FF3300"/>
                </a:solidFill>
              </a:rPr>
              <a:t>main verb</a:t>
            </a:r>
            <a:r>
              <a:rPr lang="en-US" altLang="en-US" sz="2400" b="0" i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0" i="0"/>
              <a:t>						   (simple form)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altLang="en-US" sz="2100" b="0">
              <a:solidFill>
                <a:srgbClr val="800080"/>
              </a:solidFill>
            </a:endParaRPr>
          </a:p>
        </p:txBody>
      </p:sp>
      <p:sp>
        <p:nvSpPr>
          <p:cNvPr id="442393" name="Rectangle 25"/>
          <p:cNvSpPr>
            <a:spLocks noChangeArrowheads="1"/>
          </p:cNvSpPr>
          <p:nvPr/>
        </p:nvSpPr>
        <p:spPr bwMode="auto">
          <a:xfrm>
            <a:off x="1314450" y="4629150"/>
            <a:ext cx="6572250" cy="137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i="0"/>
              <a:t>       </a:t>
            </a:r>
            <a:r>
              <a:rPr lang="en-US" altLang="en-US" sz="2400">
                <a:solidFill>
                  <a:srgbClr val="009900"/>
                </a:solidFill>
              </a:rPr>
              <a:t>Do</a:t>
            </a:r>
            <a:r>
              <a:rPr lang="en-US" altLang="en-US" sz="2400" i="0">
                <a:solidFill>
                  <a:schemeClr val="accent2"/>
                </a:solidFill>
              </a:rPr>
              <a:t>   </a:t>
            </a:r>
            <a:r>
              <a:rPr lang="en-US" altLang="en-US" sz="2400" i="0"/>
              <a:t>          </a:t>
            </a:r>
            <a:r>
              <a:rPr lang="en-US" altLang="en-US" sz="2400">
                <a:solidFill>
                  <a:srgbClr val="800080"/>
                </a:solidFill>
              </a:rPr>
              <a:t>you</a:t>
            </a:r>
            <a:r>
              <a:rPr lang="en-US" altLang="en-US" sz="2400" i="0">
                <a:solidFill>
                  <a:schemeClr val="hlink"/>
                </a:solidFill>
              </a:rPr>
              <a:t>  </a:t>
            </a:r>
            <a:r>
              <a:rPr lang="en-US" altLang="en-US" sz="2400" i="0"/>
              <a:t>    </a:t>
            </a:r>
            <a:r>
              <a:rPr lang="en-US" altLang="en-US" sz="2400" i="0">
                <a:solidFill>
                  <a:srgbClr val="FF3300"/>
                </a:solidFill>
              </a:rPr>
              <a:t> </a:t>
            </a:r>
            <a:r>
              <a:rPr lang="en-US" altLang="en-US" sz="2400" i="0"/>
              <a:t>+</a:t>
            </a:r>
            <a:r>
              <a:rPr lang="en-US" altLang="en-US" sz="2400" i="0">
                <a:solidFill>
                  <a:srgbClr val="FF3300"/>
                </a:solidFill>
              </a:rPr>
              <a:t>     main verb</a:t>
            </a:r>
            <a:r>
              <a:rPr lang="en-US" altLang="en-US" sz="2400" b="0" i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0" i="0"/>
              <a:t>						   (simple form)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altLang="en-US" sz="2100" b="0">
              <a:solidFill>
                <a:srgbClr val="800080"/>
              </a:solidFill>
            </a:endParaRPr>
          </a:p>
        </p:txBody>
      </p:sp>
      <p:sp>
        <p:nvSpPr>
          <p:cNvPr id="442395" name="Rectangle 27"/>
          <p:cNvSpPr>
            <a:spLocks noChangeArrowheads="1"/>
          </p:cNvSpPr>
          <p:nvPr/>
        </p:nvSpPr>
        <p:spPr bwMode="auto">
          <a:xfrm>
            <a:off x="1314450" y="4629151"/>
            <a:ext cx="6572250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i="0"/>
              <a:t>       </a:t>
            </a:r>
            <a:r>
              <a:rPr lang="en-US" altLang="en-US" sz="2400">
                <a:solidFill>
                  <a:srgbClr val="009900"/>
                </a:solidFill>
              </a:rPr>
              <a:t>Do</a:t>
            </a:r>
            <a:r>
              <a:rPr lang="en-US" altLang="en-US" sz="2400" i="0">
                <a:solidFill>
                  <a:schemeClr val="accent2"/>
                </a:solidFill>
              </a:rPr>
              <a:t>   </a:t>
            </a:r>
            <a:r>
              <a:rPr lang="en-US" altLang="en-US" sz="2400" i="0"/>
              <a:t>          </a:t>
            </a:r>
            <a:r>
              <a:rPr lang="en-US" altLang="en-US" sz="2400">
                <a:solidFill>
                  <a:srgbClr val="800080"/>
                </a:solidFill>
              </a:rPr>
              <a:t>we</a:t>
            </a:r>
            <a:r>
              <a:rPr lang="en-US" altLang="en-US" sz="2400" i="0">
                <a:solidFill>
                  <a:schemeClr val="hlink"/>
                </a:solidFill>
              </a:rPr>
              <a:t>  </a:t>
            </a:r>
            <a:r>
              <a:rPr lang="en-US" altLang="en-US" sz="2400" i="0"/>
              <a:t>    </a:t>
            </a:r>
            <a:r>
              <a:rPr lang="en-US" altLang="en-US" sz="2400" i="0">
                <a:solidFill>
                  <a:srgbClr val="FF3300"/>
                </a:solidFill>
              </a:rPr>
              <a:t>  </a:t>
            </a:r>
            <a:r>
              <a:rPr lang="en-US" altLang="en-US" sz="2400" i="0"/>
              <a:t>+</a:t>
            </a:r>
            <a:r>
              <a:rPr lang="en-US" altLang="en-US" sz="2400" i="0">
                <a:solidFill>
                  <a:srgbClr val="FF3300"/>
                </a:solidFill>
              </a:rPr>
              <a:t>     main verb</a:t>
            </a:r>
            <a:r>
              <a:rPr lang="en-US" altLang="en-US" sz="2400" b="0" i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0" i="0"/>
              <a:t>						   (simple form)</a:t>
            </a:r>
            <a:endParaRPr lang="en-US" altLang="en-US" sz="2100" b="0">
              <a:solidFill>
                <a:srgbClr val="800080"/>
              </a:solidFill>
            </a:endParaRPr>
          </a:p>
        </p:txBody>
      </p:sp>
      <p:sp>
        <p:nvSpPr>
          <p:cNvPr id="442397" name="Rectangle 29"/>
          <p:cNvSpPr>
            <a:spLocks noChangeArrowheads="1"/>
          </p:cNvSpPr>
          <p:nvPr/>
        </p:nvSpPr>
        <p:spPr bwMode="auto">
          <a:xfrm>
            <a:off x="1314450" y="4629151"/>
            <a:ext cx="6572250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dirty="0"/>
              <a:t>       </a:t>
            </a:r>
            <a:r>
              <a:rPr lang="en-US" altLang="en-US" sz="2400" dirty="0">
                <a:solidFill>
                  <a:srgbClr val="009900"/>
                </a:solidFill>
              </a:rPr>
              <a:t>Do</a:t>
            </a:r>
            <a:r>
              <a:rPr lang="en-US" altLang="en-US" sz="2400" i="0" dirty="0">
                <a:solidFill>
                  <a:schemeClr val="accent2"/>
                </a:solidFill>
              </a:rPr>
              <a:t>   </a:t>
            </a:r>
            <a:r>
              <a:rPr lang="en-US" altLang="en-US" sz="2400" i="0" dirty="0"/>
              <a:t>          </a:t>
            </a:r>
            <a:r>
              <a:rPr lang="en-US" altLang="en-US" sz="2400" dirty="0">
                <a:solidFill>
                  <a:srgbClr val="800080"/>
                </a:solidFill>
              </a:rPr>
              <a:t>they</a:t>
            </a:r>
            <a:r>
              <a:rPr lang="en-US" altLang="en-US" sz="2400" i="0" dirty="0">
                <a:solidFill>
                  <a:schemeClr val="hlink"/>
                </a:solidFill>
              </a:rPr>
              <a:t> </a:t>
            </a:r>
            <a:r>
              <a:rPr lang="en-US" altLang="en-US" sz="2400" i="0" dirty="0"/>
              <a:t>    </a:t>
            </a:r>
            <a:r>
              <a:rPr lang="en-US" altLang="en-US" sz="2400" i="0" dirty="0">
                <a:solidFill>
                  <a:srgbClr val="FF3300"/>
                </a:solidFill>
              </a:rPr>
              <a:t> </a:t>
            </a:r>
            <a:r>
              <a:rPr lang="en-US" altLang="en-US" sz="2400" i="0" dirty="0"/>
              <a:t>+	    </a:t>
            </a:r>
            <a:r>
              <a:rPr lang="en-US" altLang="en-US" sz="2400" i="0" dirty="0">
                <a:solidFill>
                  <a:srgbClr val="FF0000"/>
                </a:solidFill>
              </a:rPr>
              <a:t>main verb</a:t>
            </a:r>
            <a:endParaRPr lang="en-US" altLang="en-US" sz="2400" b="0" i="0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0" i="0" dirty="0"/>
              <a:t>						 </a:t>
            </a:r>
            <a:r>
              <a:rPr lang="en-US" altLang="en-US" sz="2400" b="0" i="0" dirty="0" smtClean="0"/>
              <a:t>  (</a:t>
            </a:r>
            <a:r>
              <a:rPr lang="en-US" altLang="en-US" sz="2400" b="0" i="0" dirty="0"/>
              <a:t>simple form)</a:t>
            </a:r>
            <a:endParaRPr lang="en-US" altLang="en-US" sz="2100" b="0" dirty="0">
              <a:solidFill>
                <a:srgbClr val="800080"/>
              </a:solidFill>
            </a:endParaRPr>
          </a:p>
        </p:txBody>
      </p:sp>
      <p:sp>
        <p:nvSpPr>
          <p:cNvPr id="442392" name="Rectangle 24"/>
          <p:cNvSpPr>
            <a:spLocks noChangeArrowheads="1"/>
          </p:cNvSpPr>
          <p:nvPr/>
        </p:nvSpPr>
        <p:spPr bwMode="auto">
          <a:xfrm>
            <a:off x="1314450" y="3028950"/>
            <a:ext cx="657225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b="0" i="0"/>
              <a:t>(</a:t>
            </a:r>
            <a:r>
              <a:rPr lang="en-US" altLang="en-US" sz="2400" b="0" i="0"/>
              <a:t>b)</a:t>
            </a:r>
            <a:r>
              <a:rPr lang="en-US" altLang="en-US" sz="2400" i="0"/>
              <a:t>  </a:t>
            </a:r>
            <a:r>
              <a:rPr lang="en-US" altLang="en-US" sz="2400">
                <a:solidFill>
                  <a:srgbClr val="009900"/>
                </a:solidFill>
              </a:rPr>
              <a:t>Do</a:t>
            </a:r>
            <a:r>
              <a:rPr lang="en-US" altLang="en-US" sz="2400" i="0">
                <a:solidFill>
                  <a:srgbClr val="009900"/>
                </a:solidFill>
              </a:rPr>
              <a:t> </a:t>
            </a:r>
            <a:r>
              <a:rPr lang="en-US" altLang="en-US" sz="2400" i="0">
                <a:solidFill>
                  <a:schemeClr val="accent2"/>
                </a:solidFill>
              </a:rPr>
              <a:t>  </a:t>
            </a:r>
            <a:r>
              <a:rPr lang="en-US" altLang="en-US" sz="2400" i="0"/>
              <a:t>          </a:t>
            </a:r>
            <a:r>
              <a:rPr lang="en-US" altLang="en-US" sz="2400">
                <a:solidFill>
                  <a:srgbClr val="800080"/>
                </a:solidFill>
              </a:rPr>
              <a:t>you</a:t>
            </a:r>
            <a:r>
              <a:rPr lang="en-US" altLang="en-US" sz="2400" i="0"/>
              <a:t> </a:t>
            </a:r>
            <a:r>
              <a:rPr lang="en-US" altLang="en-US" sz="2400" i="0">
                <a:solidFill>
                  <a:srgbClr val="FF3300"/>
                </a:solidFill>
              </a:rPr>
              <a:t>           </a:t>
            </a:r>
            <a:r>
              <a:rPr lang="en-US" altLang="en-US" sz="2400">
                <a:solidFill>
                  <a:srgbClr val="FF3300"/>
                </a:solidFill>
              </a:rPr>
              <a:t>like</a:t>
            </a:r>
            <a:r>
              <a:rPr lang="en-US" altLang="en-US" sz="2400" i="0"/>
              <a:t>         </a:t>
            </a:r>
            <a:r>
              <a:rPr lang="en-US" altLang="en-US" sz="2400" b="0" i="0"/>
              <a:t>salad?</a:t>
            </a:r>
            <a:endParaRPr lang="en-US" altLang="en-US" sz="2100" b="0">
              <a:solidFill>
                <a:srgbClr val="800080"/>
              </a:solidFill>
            </a:endParaRPr>
          </a:p>
        </p:txBody>
      </p:sp>
      <p:sp>
        <p:nvSpPr>
          <p:cNvPr id="442394" name="Rectangle 26"/>
          <p:cNvSpPr>
            <a:spLocks noChangeArrowheads="1"/>
          </p:cNvSpPr>
          <p:nvPr/>
        </p:nvSpPr>
        <p:spPr bwMode="auto">
          <a:xfrm>
            <a:off x="1314450" y="3028950"/>
            <a:ext cx="657225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b="0" i="0"/>
              <a:t>(</a:t>
            </a:r>
            <a:r>
              <a:rPr lang="en-US" altLang="en-US" sz="2400" b="0" i="0"/>
              <a:t>c)</a:t>
            </a:r>
            <a:r>
              <a:rPr lang="en-US" altLang="en-US" sz="2400" i="0"/>
              <a:t>  </a:t>
            </a:r>
            <a:r>
              <a:rPr lang="en-US" altLang="en-US" sz="2400">
                <a:solidFill>
                  <a:srgbClr val="009900"/>
                </a:solidFill>
              </a:rPr>
              <a:t>Do</a:t>
            </a:r>
            <a:r>
              <a:rPr lang="en-US" altLang="en-US" sz="2400" i="0">
                <a:solidFill>
                  <a:srgbClr val="009900"/>
                </a:solidFill>
              </a:rPr>
              <a:t> </a:t>
            </a:r>
            <a:r>
              <a:rPr lang="en-US" altLang="en-US" sz="2400" i="0">
                <a:solidFill>
                  <a:schemeClr val="accent2"/>
                </a:solidFill>
              </a:rPr>
              <a:t>  </a:t>
            </a:r>
            <a:r>
              <a:rPr lang="en-US" altLang="en-US" sz="2400" i="0"/>
              <a:t>          </a:t>
            </a:r>
            <a:r>
              <a:rPr lang="en-US" altLang="en-US" sz="2400">
                <a:solidFill>
                  <a:srgbClr val="800080"/>
                </a:solidFill>
              </a:rPr>
              <a:t>we  </a:t>
            </a:r>
            <a:r>
              <a:rPr lang="en-US" altLang="en-US" sz="2400" i="0">
                <a:solidFill>
                  <a:srgbClr val="FF3300"/>
                </a:solidFill>
              </a:rPr>
              <a:t>           </a:t>
            </a:r>
            <a:r>
              <a:rPr lang="en-US" altLang="en-US" sz="2400">
                <a:solidFill>
                  <a:srgbClr val="FF3300"/>
                </a:solidFill>
              </a:rPr>
              <a:t>like</a:t>
            </a:r>
            <a:r>
              <a:rPr lang="en-US" altLang="en-US" sz="2400" i="0"/>
              <a:t>         </a:t>
            </a:r>
            <a:r>
              <a:rPr lang="en-US" altLang="en-US" sz="2400" b="0" i="0"/>
              <a:t>salad?</a:t>
            </a:r>
            <a:endParaRPr lang="en-US" altLang="en-US" sz="2100" b="0">
              <a:solidFill>
                <a:srgbClr val="800080"/>
              </a:solidFill>
            </a:endParaRPr>
          </a:p>
        </p:txBody>
      </p:sp>
      <p:sp>
        <p:nvSpPr>
          <p:cNvPr id="442396" name="Rectangle 28"/>
          <p:cNvSpPr>
            <a:spLocks noChangeArrowheads="1"/>
          </p:cNvSpPr>
          <p:nvPr/>
        </p:nvSpPr>
        <p:spPr bwMode="auto">
          <a:xfrm>
            <a:off x="1314450" y="3028950"/>
            <a:ext cx="657225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b="0" i="0"/>
              <a:t>(</a:t>
            </a:r>
            <a:r>
              <a:rPr lang="en-US" altLang="en-US" sz="2400" b="0" i="0"/>
              <a:t>d)</a:t>
            </a:r>
            <a:r>
              <a:rPr lang="en-US" altLang="en-US" sz="2400" b="0" i="0">
                <a:solidFill>
                  <a:srgbClr val="009900"/>
                </a:solidFill>
              </a:rPr>
              <a:t>  </a:t>
            </a:r>
            <a:r>
              <a:rPr lang="en-US" altLang="en-US" sz="2400">
                <a:solidFill>
                  <a:srgbClr val="009900"/>
                </a:solidFill>
              </a:rPr>
              <a:t>Do</a:t>
            </a:r>
            <a:r>
              <a:rPr lang="en-US" altLang="en-US" sz="2400" b="0" i="0">
                <a:solidFill>
                  <a:schemeClr val="accent2"/>
                </a:solidFill>
              </a:rPr>
              <a:t>   </a:t>
            </a:r>
            <a:r>
              <a:rPr lang="en-US" altLang="en-US" sz="2400" b="0" i="0"/>
              <a:t>          </a:t>
            </a:r>
            <a:r>
              <a:rPr lang="en-US" altLang="en-US" sz="2400">
                <a:solidFill>
                  <a:srgbClr val="800080"/>
                </a:solidFill>
              </a:rPr>
              <a:t>they</a:t>
            </a:r>
            <a:r>
              <a:rPr lang="en-US" altLang="en-US" sz="2400" i="0">
                <a:solidFill>
                  <a:srgbClr val="FF3300"/>
                </a:solidFill>
              </a:rPr>
              <a:t> </a:t>
            </a:r>
            <a:r>
              <a:rPr lang="en-US" altLang="en-US" sz="2400" b="0" i="0">
                <a:solidFill>
                  <a:srgbClr val="FF3300"/>
                </a:solidFill>
              </a:rPr>
              <a:t>         </a:t>
            </a:r>
            <a:r>
              <a:rPr lang="en-US" altLang="en-US" sz="2400">
                <a:solidFill>
                  <a:srgbClr val="FF3300"/>
                </a:solidFill>
              </a:rPr>
              <a:t>like</a:t>
            </a:r>
            <a:r>
              <a:rPr lang="en-US" altLang="en-US" sz="2400" b="0" i="0"/>
              <a:t>         salad?</a:t>
            </a:r>
            <a:endParaRPr lang="en-US" altLang="en-US" sz="2100" b="0">
              <a:solidFill>
                <a:srgbClr val="800080"/>
              </a:solidFill>
            </a:endParaRPr>
          </a:p>
        </p:txBody>
      </p:sp>
      <p:sp>
        <p:nvSpPr>
          <p:cNvPr id="442372" name="Rectangle 4"/>
          <p:cNvSpPr>
            <a:spLocks noChangeArrowheads="1"/>
          </p:cNvSpPr>
          <p:nvPr/>
        </p:nvSpPr>
        <p:spPr bwMode="auto">
          <a:xfrm>
            <a:off x="1314450" y="3028950"/>
            <a:ext cx="699135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b="0" i="0" dirty="0">
                <a:latin typeface="OldNewspaperTypes" panose="02000603060000020004" pitchFamily="2" charset="0"/>
              </a:rPr>
              <a:t>(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a)</a:t>
            </a:r>
            <a:r>
              <a:rPr lang="en-US" altLang="en-US" sz="2400" i="0" dirty="0">
                <a:latin typeface="OldNewspaperTypes" panose="02000603060000020004" pitchFamily="2" charset="0"/>
              </a:rPr>
              <a:t>  </a:t>
            </a:r>
            <a:r>
              <a:rPr lang="en-US" altLang="en-US" sz="2400" dirty="0">
                <a:solidFill>
                  <a:srgbClr val="009900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2400" i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  </a:t>
            </a:r>
            <a:r>
              <a:rPr lang="en-US" altLang="en-US" sz="2400" i="0" dirty="0">
                <a:latin typeface="OldNewspaperTypes" panose="02000603060000020004" pitchFamily="2" charset="0"/>
              </a:rPr>
              <a:t>          </a:t>
            </a:r>
            <a:r>
              <a:rPr lang="en-US" altLang="en-US" sz="2400" dirty="0">
                <a:solidFill>
                  <a:srgbClr val="800080"/>
                </a:solidFill>
                <a:latin typeface="OldNewspaperTypes" panose="02000603060000020004" pitchFamily="2" charset="0"/>
              </a:rPr>
              <a:t>I</a:t>
            </a:r>
            <a:r>
              <a:rPr lang="en-US" altLang="en-US" sz="2400" i="0" dirty="0">
                <a:solidFill>
                  <a:schemeClr val="hlink"/>
                </a:solidFill>
                <a:latin typeface="OldNewspaperTypes" panose="02000603060000020004" pitchFamily="2" charset="0"/>
              </a:rPr>
              <a:t>   </a:t>
            </a:r>
            <a:r>
              <a:rPr lang="en-US" altLang="en-US" sz="2400" i="0" dirty="0">
                <a:latin typeface="OldNewspaperTypes" panose="02000603060000020004" pitchFamily="2" charset="0"/>
              </a:rPr>
              <a:t>    </a:t>
            </a:r>
            <a:r>
              <a:rPr lang="en-US" altLang="en-US" sz="2400" i="0" dirty="0">
                <a:solidFill>
                  <a:srgbClr val="FF3300"/>
                </a:solidFill>
                <a:latin typeface="OldNewspaperTypes" panose="02000603060000020004" pitchFamily="2" charset="0"/>
              </a:rPr>
              <a:t>           </a:t>
            </a:r>
            <a:r>
              <a:rPr lang="en-US" altLang="en-US" sz="2400" dirty="0">
                <a:solidFill>
                  <a:srgbClr val="FF3300"/>
                </a:solidFill>
                <a:latin typeface="OldNewspaperTypes" panose="02000603060000020004" pitchFamily="2" charset="0"/>
              </a:rPr>
              <a:t>like</a:t>
            </a:r>
            <a:r>
              <a:rPr lang="en-US" altLang="en-US" sz="2400" i="0" dirty="0">
                <a:latin typeface="OldNewspaperTypes" panose="02000603060000020004" pitchFamily="2" charset="0"/>
              </a:rPr>
              <a:t>        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salad?</a:t>
            </a:r>
            <a:endParaRPr lang="en-US" altLang="en-US" sz="2100" b="0" dirty="0">
              <a:solidFill>
                <a:srgbClr val="80008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442373" name="Text Box 5"/>
          <p:cNvSpPr txBox="1">
            <a:spLocks noChangeArrowheads="1"/>
          </p:cNvSpPr>
          <p:nvPr/>
        </p:nvSpPr>
        <p:spPr bwMode="auto">
          <a:xfrm>
            <a:off x="1799811" y="3851673"/>
            <a:ext cx="55241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QUESTION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 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FORMS, SIMPLE PRESENT</a:t>
            </a:r>
            <a:endParaRPr lang="en-US" altLang="en-US" sz="2700" b="0" i="0" dirty="0">
              <a:latin typeface="OldNewspaperTypes" panose="02000603060000020004" pitchFamily="2" charset="0"/>
            </a:endParaRPr>
          </a:p>
        </p:txBody>
      </p:sp>
      <p:sp>
        <p:nvSpPr>
          <p:cNvPr id="130061" name="Rectangle 10"/>
          <p:cNvSpPr>
            <a:spLocks noChangeArrowheads="1"/>
          </p:cNvSpPr>
          <p:nvPr/>
        </p:nvSpPr>
        <p:spPr bwMode="auto">
          <a:xfrm>
            <a:off x="1600200" y="2114551"/>
            <a:ext cx="6400800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0" dirty="0">
                <a:solidFill>
                  <a:srgbClr val="009900"/>
                </a:solidFill>
                <a:latin typeface="OldNewspaperTypes" panose="02000603060000020004" pitchFamily="2" charset="0"/>
              </a:rPr>
              <a:t>  DO</a:t>
            </a:r>
            <a:r>
              <a:rPr lang="en-US" altLang="en-US" sz="2400" b="0" i="0" dirty="0">
                <a:solidFill>
                  <a:srgbClr val="009900"/>
                </a:solidFill>
                <a:latin typeface="OldNewspaperTypes" panose="02000603060000020004" pitchFamily="2" charset="0"/>
              </a:rPr>
              <a:t>/   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+</a:t>
            </a:r>
            <a:r>
              <a:rPr lang="en-US" altLang="en-US" sz="2400" b="0" i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400" b="0" i="0" dirty="0">
                <a:solidFill>
                  <a:srgbClr val="800080"/>
                </a:solidFill>
                <a:latin typeface="OldNewspaperTypes" panose="02000603060000020004" pitchFamily="2" charset="0"/>
              </a:rPr>
              <a:t>SUBJECT</a:t>
            </a:r>
            <a:r>
              <a:rPr lang="en-US" altLang="en-US" sz="2400" b="0" i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+ </a:t>
            </a:r>
            <a:r>
              <a:rPr lang="en-US" altLang="en-US" sz="2400" b="0" i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400" b="0" i="0" dirty="0">
                <a:solidFill>
                  <a:srgbClr val="FF3300"/>
                </a:solidFill>
                <a:latin typeface="OldNewspaperTypes" panose="02000603060000020004" pitchFamily="2" charset="0"/>
              </a:rPr>
              <a:t>MAIN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0" i="0" dirty="0">
                <a:solidFill>
                  <a:srgbClr val="0099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400" b="0" dirty="0">
                <a:solidFill>
                  <a:srgbClr val="009900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2400" b="0" i="0" dirty="0">
                <a:solidFill>
                  <a:srgbClr val="FF3300"/>
                </a:solidFill>
                <a:latin typeface="OldNewspaperTypes" panose="02000603060000020004" pitchFamily="2" charset="0"/>
              </a:rPr>
              <a:t>		   	       VERB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 rot="20805583">
            <a:off x="180381" y="838610"/>
            <a:ext cx="876299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SIMPLE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PRESENT TENSE: 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YES</a:t>
            </a:r>
            <a:r>
              <a:rPr lang="es-419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 -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NO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QUESTIONS</a:t>
            </a:r>
            <a:endParaRPr lang="en-US" altLang="en-US" sz="44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42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42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42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42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2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2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2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2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42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42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42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42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2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2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2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42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42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42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42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42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42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42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42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42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401" grpId="0" animBg="1"/>
      <p:bldP spid="442390" grpId="0"/>
      <p:bldP spid="442390" grpId="1"/>
      <p:bldP spid="442393" grpId="0"/>
      <p:bldP spid="442393" grpId="1"/>
      <p:bldP spid="442395" grpId="0"/>
      <p:bldP spid="442395" grpId="1"/>
      <p:bldP spid="442397" grpId="0"/>
      <p:bldP spid="442392" grpId="0"/>
      <p:bldP spid="442392" grpId="1"/>
      <p:bldP spid="442394" grpId="0"/>
      <p:bldP spid="442394" grpId="1"/>
      <p:bldP spid="442396" grpId="0"/>
      <p:bldP spid="442372" grpId="0"/>
      <p:bldP spid="442373" grpId="0"/>
      <p:bldP spid="442373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310C08-F314-4F81-B08E-35B4AC420646}" type="slidenum">
              <a:rPr lang="en-US" altLang="en-US" b="0" i="0"/>
              <a:pPr/>
              <a:t>30</a:t>
            </a:fld>
            <a:endParaRPr lang="en-US" altLang="en-US" b="0" i="0"/>
          </a:p>
        </p:txBody>
      </p:sp>
      <p:sp>
        <p:nvSpPr>
          <p:cNvPr id="132099" name="AutoShape 19"/>
          <p:cNvSpPr>
            <a:spLocks noChangeArrowheads="1"/>
          </p:cNvSpPr>
          <p:nvPr/>
        </p:nvSpPr>
        <p:spPr bwMode="auto">
          <a:xfrm>
            <a:off x="1485900" y="3771900"/>
            <a:ext cx="6115050" cy="17145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443405" name="Rectangle 13"/>
          <p:cNvSpPr>
            <a:spLocks noChangeArrowheads="1"/>
          </p:cNvSpPr>
          <p:nvPr/>
        </p:nvSpPr>
        <p:spPr bwMode="auto">
          <a:xfrm>
            <a:off x="1200150" y="4473178"/>
            <a:ext cx="6572250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i="0"/>
              <a:t>       </a:t>
            </a:r>
            <a:r>
              <a:rPr lang="en-US" altLang="en-US" sz="2400">
                <a:solidFill>
                  <a:srgbClr val="009900"/>
                </a:solidFill>
              </a:rPr>
              <a:t>Does</a:t>
            </a:r>
            <a:r>
              <a:rPr lang="en-US" altLang="en-US" sz="2400" i="0"/>
              <a:t>           </a:t>
            </a:r>
            <a:r>
              <a:rPr lang="en-US" altLang="en-US" sz="2400">
                <a:solidFill>
                  <a:srgbClr val="800080"/>
                </a:solidFill>
              </a:rPr>
              <a:t>he</a:t>
            </a:r>
            <a:r>
              <a:rPr lang="en-US" altLang="en-US" sz="2400" i="0">
                <a:solidFill>
                  <a:schemeClr val="hlink"/>
                </a:solidFill>
              </a:rPr>
              <a:t> </a:t>
            </a:r>
            <a:r>
              <a:rPr lang="en-US" altLang="en-US" sz="2400" i="0"/>
              <a:t>   </a:t>
            </a:r>
            <a:r>
              <a:rPr lang="en-US" altLang="en-US" sz="2400" i="0">
                <a:solidFill>
                  <a:srgbClr val="FF3300"/>
                </a:solidFill>
              </a:rPr>
              <a:t>     </a:t>
            </a:r>
            <a:r>
              <a:rPr lang="en-US" altLang="en-US" sz="2400" i="0"/>
              <a:t>+</a:t>
            </a:r>
            <a:r>
              <a:rPr lang="en-US" altLang="en-US" sz="2400" i="0">
                <a:solidFill>
                  <a:srgbClr val="FF3300"/>
                </a:solidFill>
              </a:rPr>
              <a:t>     </a:t>
            </a:r>
            <a:r>
              <a:rPr lang="en-US" altLang="en-US" sz="2400">
                <a:solidFill>
                  <a:srgbClr val="FF3300"/>
                </a:solidFill>
              </a:rPr>
              <a:t>main verb</a:t>
            </a:r>
            <a:r>
              <a:rPr lang="en-US" altLang="en-US" sz="2400" b="0" i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0" i="0"/>
              <a:t>						     (simple form)</a:t>
            </a:r>
            <a:endParaRPr lang="en-US" altLang="en-US" sz="2100" b="0">
              <a:solidFill>
                <a:srgbClr val="800080"/>
              </a:solidFill>
            </a:endParaRPr>
          </a:p>
        </p:txBody>
      </p:sp>
      <p:sp>
        <p:nvSpPr>
          <p:cNvPr id="443407" name="Rectangle 15"/>
          <p:cNvSpPr>
            <a:spLocks noChangeArrowheads="1"/>
          </p:cNvSpPr>
          <p:nvPr/>
        </p:nvSpPr>
        <p:spPr bwMode="auto">
          <a:xfrm>
            <a:off x="1143000" y="4457701"/>
            <a:ext cx="6572250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i="0"/>
              <a:t>       </a:t>
            </a:r>
            <a:r>
              <a:rPr lang="en-US" altLang="en-US" sz="2400">
                <a:solidFill>
                  <a:srgbClr val="009900"/>
                </a:solidFill>
              </a:rPr>
              <a:t>Does</a:t>
            </a:r>
            <a:r>
              <a:rPr lang="en-US" altLang="en-US" sz="2400" i="0">
                <a:solidFill>
                  <a:schemeClr val="accent2"/>
                </a:solidFill>
              </a:rPr>
              <a:t>   </a:t>
            </a:r>
            <a:r>
              <a:rPr lang="en-US" altLang="en-US" sz="2400" i="0"/>
              <a:t>        </a:t>
            </a:r>
            <a:r>
              <a:rPr lang="en-US" altLang="en-US" sz="2400">
                <a:solidFill>
                  <a:srgbClr val="800080"/>
                </a:solidFill>
              </a:rPr>
              <a:t>it     </a:t>
            </a:r>
            <a:r>
              <a:rPr lang="en-US" altLang="en-US" sz="2400" i="0">
                <a:solidFill>
                  <a:schemeClr val="hlink"/>
                </a:solidFill>
              </a:rPr>
              <a:t> </a:t>
            </a:r>
            <a:r>
              <a:rPr lang="en-US" altLang="en-US" sz="2400" i="0"/>
              <a:t>    </a:t>
            </a:r>
            <a:r>
              <a:rPr lang="en-US" altLang="en-US" sz="2400" i="0">
                <a:solidFill>
                  <a:srgbClr val="FF3300"/>
                </a:solidFill>
              </a:rPr>
              <a:t> </a:t>
            </a:r>
            <a:r>
              <a:rPr lang="en-US" altLang="en-US" sz="2400" i="0"/>
              <a:t>+</a:t>
            </a:r>
            <a:r>
              <a:rPr lang="en-US" altLang="en-US" sz="2400" i="0">
                <a:solidFill>
                  <a:srgbClr val="FF3300"/>
                </a:solidFill>
              </a:rPr>
              <a:t>     </a:t>
            </a:r>
            <a:r>
              <a:rPr lang="en-US" altLang="en-US" sz="2400">
                <a:solidFill>
                  <a:srgbClr val="FF3300"/>
                </a:solidFill>
              </a:rPr>
              <a:t>main verb</a:t>
            </a:r>
            <a:r>
              <a:rPr lang="en-US" altLang="en-US" sz="2400" b="0" i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0" i="0"/>
              <a:t>						      (simple form)</a:t>
            </a:r>
            <a:endParaRPr lang="en-US" altLang="en-US" sz="2100" b="0">
              <a:solidFill>
                <a:srgbClr val="800080"/>
              </a:solidFill>
            </a:endParaRPr>
          </a:p>
        </p:txBody>
      </p:sp>
      <p:sp>
        <p:nvSpPr>
          <p:cNvPr id="443404" name="Rectangle 12"/>
          <p:cNvSpPr>
            <a:spLocks noChangeArrowheads="1"/>
          </p:cNvSpPr>
          <p:nvPr/>
        </p:nvSpPr>
        <p:spPr bwMode="auto">
          <a:xfrm>
            <a:off x="1371600" y="3086100"/>
            <a:ext cx="657225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b="0" i="0"/>
              <a:t>(</a:t>
            </a:r>
            <a:r>
              <a:rPr lang="en-US" altLang="en-US" sz="2400" b="0" i="0"/>
              <a:t>f)</a:t>
            </a:r>
            <a:r>
              <a:rPr lang="en-US" altLang="en-US" sz="2400" i="0"/>
              <a:t>  </a:t>
            </a:r>
            <a:r>
              <a:rPr lang="en-US" altLang="en-US" sz="2400">
                <a:solidFill>
                  <a:srgbClr val="009900"/>
                </a:solidFill>
              </a:rPr>
              <a:t>Does</a:t>
            </a:r>
            <a:r>
              <a:rPr lang="en-US" altLang="en-US" sz="2400" i="0">
                <a:solidFill>
                  <a:srgbClr val="009900"/>
                </a:solidFill>
              </a:rPr>
              <a:t> </a:t>
            </a:r>
            <a:r>
              <a:rPr lang="en-US" altLang="en-US" sz="2400" i="0"/>
              <a:t>         </a:t>
            </a:r>
            <a:r>
              <a:rPr lang="en-US" altLang="en-US" sz="2400">
                <a:solidFill>
                  <a:srgbClr val="800080"/>
                </a:solidFill>
              </a:rPr>
              <a:t>he  </a:t>
            </a:r>
            <a:r>
              <a:rPr lang="en-US" altLang="en-US" sz="2400" i="0">
                <a:solidFill>
                  <a:srgbClr val="FF3300"/>
                </a:solidFill>
              </a:rPr>
              <a:t>            </a:t>
            </a:r>
            <a:r>
              <a:rPr lang="en-US" altLang="en-US" sz="2400">
                <a:solidFill>
                  <a:srgbClr val="FF3300"/>
                </a:solidFill>
              </a:rPr>
              <a:t>like</a:t>
            </a:r>
            <a:r>
              <a:rPr lang="en-US" altLang="en-US" sz="2400" i="0"/>
              <a:t>         </a:t>
            </a:r>
            <a:r>
              <a:rPr lang="en-US" altLang="en-US" sz="2400" b="0" i="0"/>
              <a:t>salad?</a:t>
            </a:r>
            <a:endParaRPr lang="en-US" altLang="en-US" sz="2100" b="0">
              <a:solidFill>
                <a:srgbClr val="800080"/>
              </a:solidFill>
            </a:endParaRPr>
          </a:p>
        </p:txBody>
      </p:sp>
      <p:sp>
        <p:nvSpPr>
          <p:cNvPr id="443406" name="Rectangle 14"/>
          <p:cNvSpPr>
            <a:spLocks noChangeArrowheads="1"/>
          </p:cNvSpPr>
          <p:nvPr/>
        </p:nvSpPr>
        <p:spPr bwMode="auto">
          <a:xfrm>
            <a:off x="1314450" y="3086100"/>
            <a:ext cx="657225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b="0" i="0"/>
              <a:t>(</a:t>
            </a:r>
            <a:r>
              <a:rPr lang="en-US" altLang="en-US" sz="2400" b="0" i="0"/>
              <a:t>g)</a:t>
            </a:r>
            <a:r>
              <a:rPr lang="en-US" altLang="en-US" sz="2400" i="0">
                <a:solidFill>
                  <a:srgbClr val="009900"/>
                </a:solidFill>
              </a:rPr>
              <a:t>  </a:t>
            </a:r>
            <a:r>
              <a:rPr lang="en-US" altLang="en-US" sz="2400">
                <a:solidFill>
                  <a:srgbClr val="009900"/>
                </a:solidFill>
              </a:rPr>
              <a:t>Does</a:t>
            </a:r>
            <a:r>
              <a:rPr lang="en-US" altLang="en-US" sz="2400">
                <a:solidFill>
                  <a:schemeClr val="accent2"/>
                </a:solidFill>
              </a:rPr>
              <a:t>  </a:t>
            </a:r>
            <a:r>
              <a:rPr lang="en-US" altLang="en-US" sz="2400" i="0">
                <a:solidFill>
                  <a:schemeClr val="accent2"/>
                </a:solidFill>
              </a:rPr>
              <a:t> </a:t>
            </a:r>
            <a:r>
              <a:rPr lang="en-US" altLang="en-US" sz="2400" i="0"/>
              <a:t>      </a:t>
            </a:r>
            <a:r>
              <a:rPr lang="en-US" altLang="en-US" sz="2400">
                <a:solidFill>
                  <a:srgbClr val="800080"/>
                </a:solidFill>
              </a:rPr>
              <a:t>it</a:t>
            </a:r>
            <a:r>
              <a:rPr lang="en-US" altLang="en-US" sz="2400" i="0"/>
              <a:t>   </a:t>
            </a:r>
            <a:r>
              <a:rPr lang="en-US" altLang="en-US" sz="2400" i="0">
                <a:solidFill>
                  <a:srgbClr val="FF3300"/>
                </a:solidFill>
              </a:rPr>
              <a:t>             </a:t>
            </a:r>
            <a:r>
              <a:rPr lang="en-US" altLang="en-US" sz="2400">
                <a:solidFill>
                  <a:srgbClr val="FF3300"/>
                </a:solidFill>
              </a:rPr>
              <a:t>look</a:t>
            </a:r>
            <a:r>
              <a:rPr lang="en-US" altLang="en-US" sz="2400" i="0"/>
              <a:t>         </a:t>
            </a:r>
            <a:r>
              <a:rPr lang="en-US" altLang="en-US" sz="2400" b="0" i="0"/>
              <a:t>good?</a:t>
            </a:r>
            <a:endParaRPr lang="en-US" altLang="en-US" sz="2100" b="0">
              <a:solidFill>
                <a:srgbClr val="800080"/>
              </a:solidFill>
            </a:endParaRPr>
          </a:p>
        </p:txBody>
      </p:sp>
      <p:sp>
        <p:nvSpPr>
          <p:cNvPr id="443396" name="Rectangle 4"/>
          <p:cNvSpPr>
            <a:spLocks noChangeArrowheads="1"/>
          </p:cNvSpPr>
          <p:nvPr/>
        </p:nvSpPr>
        <p:spPr bwMode="auto">
          <a:xfrm>
            <a:off x="1314450" y="3086100"/>
            <a:ext cx="657225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b="0" i="0"/>
              <a:t>(</a:t>
            </a:r>
            <a:r>
              <a:rPr lang="en-US" altLang="en-US" sz="2400" b="0" i="0"/>
              <a:t>e)</a:t>
            </a:r>
            <a:r>
              <a:rPr lang="en-US" altLang="en-US" sz="2400" i="0"/>
              <a:t>  </a:t>
            </a:r>
            <a:r>
              <a:rPr lang="en-US" altLang="en-US" sz="2400">
                <a:solidFill>
                  <a:srgbClr val="009900"/>
                </a:solidFill>
              </a:rPr>
              <a:t>Does</a:t>
            </a:r>
            <a:r>
              <a:rPr lang="en-US" altLang="en-US" sz="2400" i="0"/>
              <a:t>          </a:t>
            </a:r>
            <a:r>
              <a:rPr lang="en-US" altLang="en-US" sz="2400">
                <a:solidFill>
                  <a:srgbClr val="800080"/>
                </a:solidFill>
              </a:rPr>
              <a:t>she</a:t>
            </a:r>
            <a:r>
              <a:rPr lang="en-US" altLang="en-US" sz="2400" i="0">
                <a:solidFill>
                  <a:schemeClr val="hlink"/>
                </a:solidFill>
              </a:rPr>
              <a:t>  </a:t>
            </a:r>
            <a:r>
              <a:rPr lang="en-US" altLang="en-US" sz="2400" i="0"/>
              <a:t>    </a:t>
            </a:r>
            <a:r>
              <a:rPr lang="en-US" altLang="en-US" sz="2400" i="0">
                <a:solidFill>
                  <a:srgbClr val="FF3300"/>
                </a:solidFill>
              </a:rPr>
              <a:t>        </a:t>
            </a:r>
            <a:r>
              <a:rPr lang="en-US" altLang="en-US" sz="2400">
                <a:solidFill>
                  <a:srgbClr val="FF3300"/>
                </a:solidFill>
              </a:rPr>
              <a:t>like</a:t>
            </a:r>
            <a:r>
              <a:rPr lang="en-US" altLang="en-US" sz="2400" i="0"/>
              <a:t>        </a:t>
            </a:r>
            <a:r>
              <a:rPr lang="en-US" altLang="en-US" sz="2400" b="0" i="0"/>
              <a:t>salad?</a:t>
            </a:r>
            <a:endParaRPr lang="en-US" altLang="en-US" sz="2100" b="0">
              <a:solidFill>
                <a:srgbClr val="800080"/>
              </a:solidFill>
            </a:endParaRPr>
          </a:p>
        </p:txBody>
      </p:sp>
      <p:sp>
        <p:nvSpPr>
          <p:cNvPr id="443400" name="Rectangle 8"/>
          <p:cNvSpPr>
            <a:spLocks noChangeArrowheads="1"/>
          </p:cNvSpPr>
          <p:nvPr/>
        </p:nvSpPr>
        <p:spPr bwMode="auto">
          <a:xfrm>
            <a:off x="1143000" y="4457700"/>
            <a:ext cx="6572250" cy="137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100" i="0"/>
              <a:t>       </a:t>
            </a:r>
            <a:r>
              <a:rPr lang="en-US" altLang="en-US" sz="2400">
                <a:solidFill>
                  <a:srgbClr val="009900"/>
                </a:solidFill>
              </a:rPr>
              <a:t>Does</a:t>
            </a:r>
            <a:r>
              <a:rPr lang="en-US" altLang="en-US" sz="2400" i="0">
                <a:solidFill>
                  <a:schemeClr val="accent2"/>
                </a:solidFill>
              </a:rPr>
              <a:t>   </a:t>
            </a:r>
            <a:r>
              <a:rPr lang="en-US" altLang="en-US" sz="2400" i="0"/>
              <a:t>       </a:t>
            </a:r>
            <a:r>
              <a:rPr lang="en-US" altLang="en-US" sz="2400">
                <a:solidFill>
                  <a:srgbClr val="800080"/>
                </a:solidFill>
              </a:rPr>
              <a:t>she</a:t>
            </a:r>
            <a:r>
              <a:rPr lang="en-US" altLang="en-US" sz="2400" i="0">
                <a:solidFill>
                  <a:schemeClr val="hlink"/>
                </a:solidFill>
              </a:rPr>
              <a:t>   </a:t>
            </a:r>
            <a:r>
              <a:rPr lang="en-US" altLang="en-US" sz="2400" i="0"/>
              <a:t>  </a:t>
            </a:r>
            <a:r>
              <a:rPr lang="en-US" altLang="en-US" sz="2400" i="0">
                <a:solidFill>
                  <a:srgbClr val="FF3300"/>
                </a:solidFill>
              </a:rPr>
              <a:t>   </a:t>
            </a:r>
            <a:r>
              <a:rPr lang="en-US" altLang="en-US" sz="2400" i="0"/>
              <a:t>+</a:t>
            </a:r>
            <a:r>
              <a:rPr lang="en-US" altLang="en-US" sz="2400" b="0" i="0">
                <a:solidFill>
                  <a:srgbClr val="FF3300"/>
                </a:solidFill>
              </a:rPr>
              <a:t> </a:t>
            </a:r>
            <a:r>
              <a:rPr lang="en-US" altLang="en-US" sz="2400" i="0">
                <a:solidFill>
                  <a:srgbClr val="FF3300"/>
                </a:solidFill>
              </a:rPr>
              <a:t>    </a:t>
            </a:r>
            <a:r>
              <a:rPr lang="en-US" altLang="en-US" sz="2400">
                <a:solidFill>
                  <a:srgbClr val="FF3300"/>
                </a:solidFill>
              </a:rPr>
              <a:t>main verb</a:t>
            </a:r>
            <a:r>
              <a:rPr lang="en-US" altLang="en-US" sz="2400" b="0" i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0" i="0"/>
              <a:t>						      (simple form)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altLang="en-US" sz="2100" b="0">
              <a:solidFill>
                <a:srgbClr val="800080"/>
              </a:solidFill>
            </a:endParaRPr>
          </a:p>
        </p:txBody>
      </p:sp>
      <p:sp>
        <p:nvSpPr>
          <p:cNvPr id="132106" name="Text Box 5"/>
          <p:cNvSpPr txBox="1">
            <a:spLocks noChangeArrowheads="1"/>
          </p:cNvSpPr>
          <p:nvPr/>
        </p:nvSpPr>
        <p:spPr bwMode="auto">
          <a:xfrm>
            <a:off x="1799811" y="3851673"/>
            <a:ext cx="55241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QUESTION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 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FORMS, SIMPLE PRESENT</a:t>
            </a:r>
            <a:endParaRPr lang="en-US" altLang="en-US" sz="2700" b="0" i="0" dirty="0">
              <a:latin typeface="OldNewspaperTypes" panose="02000603060000020004" pitchFamily="2" charset="0"/>
            </a:endParaRPr>
          </a:p>
        </p:txBody>
      </p:sp>
      <p:sp>
        <p:nvSpPr>
          <p:cNvPr id="132107" name="Rectangle 7"/>
          <p:cNvSpPr>
            <a:spLocks noChangeArrowheads="1"/>
          </p:cNvSpPr>
          <p:nvPr/>
        </p:nvSpPr>
        <p:spPr bwMode="auto">
          <a:xfrm>
            <a:off x="1600200" y="2114551"/>
            <a:ext cx="5791200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0" dirty="0">
                <a:solidFill>
                  <a:srgbClr val="009900"/>
                </a:solidFill>
              </a:rPr>
              <a:t>    </a:t>
            </a:r>
            <a:r>
              <a:rPr lang="en-US" altLang="en-US" sz="2400" b="0" dirty="0">
                <a:solidFill>
                  <a:srgbClr val="009900"/>
                </a:solidFill>
                <a:latin typeface="OldNewspaperTypes" panose="02000603060000020004" pitchFamily="2" charset="0"/>
              </a:rPr>
              <a:t>DO/</a:t>
            </a:r>
            <a:r>
              <a:rPr lang="en-US" altLang="en-US" sz="2400" b="0" i="0" dirty="0">
                <a:solidFill>
                  <a:srgbClr val="0099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400" b="0" i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+</a:t>
            </a:r>
            <a:r>
              <a:rPr lang="en-US" altLang="en-US" sz="2400" b="0" i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400" b="0" i="0" dirty="0">
                <a:solidFill>
                  <a:srgbClr val="800080"/>
                </a:solidFill>
                <a:latin typeface="OldNewspaperTypes" panose="02000603060000020004" pitchFamily="2" charset="0"/>
              </a:rPr>
              <a:t>SUBJECT</a:t>
            </a:r>
            <a:r>
              <a:rPr lang="en-US" altLang="en-US" sz="2400" b="0" i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+ </a:t>
            </a:r>
            <a:r>
              <a:rPr lang="en-US" altLang="en-US" sz="2400" b="0" i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400" b="0" i="0" dirty="0">
                <a:solidFill>
                  <a:srgbClr val="FF3300"/>
                </a:solidFill>
                <a:latin typeface="OldNewspaperTypes" panose="02000603060000020004" pitchFamily="2" charset="0"/>
              </a:rPr>
              <a:t>MAIN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400" b="0" i="0" dirty="0">
                <a:solidFill>
                  <a:srgbClr val="FF3300"/>
                </a:solidFill>
                <a:latin typeface="OldNewspaperTypes" panose="02000603060000020004" pitchFamily="2" charset="0"/>
              </a:rPr>
              <a:t>	</a:t>
            </a:r>
            <a:r>
              <a:rPr lang="en-US" altLang="en-US" sz="2400" b="0" dirty="0">
                <a:solidFill>
                  <a:srgbClr val="009900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2400" b="0" i="0" dirty="0">
                <a:solidFill>
                  <a:srgbClr val="FF3300"/>
                </a:solidFill>
                <a:latin typeface="OldNewspaperTypes" panose="02000603060000020004" pitchFamily="2" charset="0"/>
              </a:rPr>
              <a:t>		   	        VERB</a:t>
            </a:r>
          </a:p>
        </p:txBody>
      </p:sp>
      <p:sp>
        <p:nvSpPr>
          <p:cNvPr id="132108" name="Rectangle 9"/>
          <p:cNvSpPr>
            <a:spLocks noChangeArrowheads="1"/>
          </p:cNvSpPr>
          <p:nvPr/>
        </p:nvSpPr>
        <p:spPr bwMode="auto">
          <a:xfrm>
            <a:off x="1657351" y="450163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 rot="20805583">
            <a:off x="104774" y="826413"/>
            <a:ext cx="876299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SIMPLE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PRESENT TENSE: 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YES</a:t>
            </a:r>
            <a:r>
              <a:rPr lang="es-419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 -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NO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QUESTIONS</a:t>
            </a:r>
            <a:endParaRPr lang="en-US" altLang="en-US" sz="44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3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3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3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3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43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43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43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43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3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3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3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3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43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43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43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43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3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3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3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3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43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3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407" grpId="0"/>
      <p:bldP spid="443396" grpId="0"/>
      <p:bldP spid="44340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3F3EB7-59D6-46E5-9CD8-63F1F92B0BAA}" type="slidenum">
              <a:rPr lang="en-US" altLang="en-US" b="0" i="0"/>
              <a:pPr/>
              <a:t>31</a:t>
            </a:fld>
            <a:endParaRPr lang="en-US" altLang="en-US" b="0" i="0"/>
          </a:p>
        </p:txBody>
      </p:sp>
      <p:sp>
        <p:nvSpPr>
          <p:cNvPr id="242716" name="AutoShape 28"/>
          <p:cNvSpPr>
            <a:spLocks noChangeArrowheads="1"/>
          </p:cNvSpPr>
          <p:nvPr/>
        </p:nvSpPr>
        <p:spPr bwMode="auto">
          <a:xfrm>
            <a:off x="1771650" y="3714750"/>
            <a:ext cx="5886450" cy="14859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242706" name="Rectangle 18"/>
          <p:cNvSpPr>
            <a:spLocks noChangeArrowheads="1"/>
          </p:cNvSpPr>
          <p:nvPr/>
        </p:nvSpPr>
        <p:spPr bwMode="auto">
          <a:xfrm>
            <a:off x="4171950" y="4400551"/>
            <a:ext cx="12001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b="0" i="0"/>
              <a:t>do </a:t>
            </a:r>
            <a:endParaRPr lang="en-US" altLang="en-US" sz="3600" b="0" i="0">
              <a:solidFill>
                <a:srgbClr val="FF0000"/>
              </a:solidFill>
            </a:endParaRPr>
          </a:p>
        </p:txBody>
      </p:sp>
      <p:sp>
        <p:nvSpPr>
          <p:cNvPr id="242707" name="AutoShape 19"/>
          <p:cNvSpPr>
            <a:spLocks noChangeArrowheads="1"/>
          </p:cNvSpPr>
          <p:nvPr/>
        </p:nvSpPr>
        <p:spPr bwMode="auto">
          <a:xfrm>
            <a:off x="4057650" y="4400550"/>
            <a:ext cx="857250" cy="6858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solidFill>
            <a:srgbClr val="FF0000">
              <a:alpha val="2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54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54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54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54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54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5400" b="0" i="0">
              <a:solidFill>
                <a:schemeClr val="tx2"/>
              </a:solidFill>
            </a:endParaRPr>
          </a:p>
          <a:p>
            <a:pPr algn="ctr" eaLnBrk="1" hangingPunct="1"/>
            <a:endParaRPr lang="en-US" altLang="en-US" sz="5400" b="0" i="0">
              <a:solidFill>
                <a:schemeClr val="tx2"/>
              </a:solidFill>
            </a:endParaRPr>
          </a:p>
        </p:txBody>
      </p:sp>
      <p:sp>
        <p:nvSpPr>
          <p:cNvPr id="134150" name="Rectangle 7"/>
          <p:cNvSpPr>
            <a:spLocks noChangeArrowheads="1"/>
          </p:cNvSpPr>
          <p:nvPr/>
        </p:nvSpPr>
        <p:spPr bwMode="auto">
          <a:xfrm>
            <a:off x="2114550" y="2279303"/>
            <a:ext cx="53149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3000" b="0" i="0" dirty="0">
                <a:latin typeface="OldNewspaperTypes" panose="02000603060000020004" pitchFamily="2" charset="0"/>
              </a:rPr>
              <a:t>(h) </a:t>
            </a:r>
            <a:r>
              <a:rPr lang="en-US" altLang="en-US" sz="3000" dirty="0">
                <a:solidFill>
                  <a:srgbClr val="009900"/>
                </a:solidFill>
                <a:latin typeface="OldNewspaperTypes" panose="02000603060000020004" pitchFamily="2" charset="0"/>
              </a:rPr>
              <a:t>Are </a:t>
            </a:r>
            <a:r>
              <a:rPr lang="en-US" altLang="en-US" sz="3000" dirty="0">
                <a:latin typeface="OldNewspaperTypes" panose="02000603060000020004" pitchFamily="2" charset="0"/>
              </a:rPr>
              <a:t>you</a:t>
            </a:r>
            <a:r>
              <a:rPr lang="en-US" altLang="en-US" sz="3000" b="0" i="0" dirty="0">
                <a:latin typeface="OldNewspaperTypes" panose="02000603060000020004" pitchFamily="2" charset="0"/>
              </a:rPr>
              <a:t> a student?</a:t>
            </a:r>
          </a:p>
        </p:txBody>
      </p:sp>
      <p:sp>
        <p:nvSpPr>
          <p:cNvPr id="242698" name="Rectangle 10"/>
          <p:cNvSpPr>
            <a:spLocks noChangeArrowheads="1"/>
          </p:cNvSpPr>
          <p:nvPr/>
        </p:nvSpPr>
        <p:spPr bwMode="auto">
          <a:xfrm>
            <a:off x="1828800" y="2971801"/>
            <a:ext cx="58293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en-US" sz="2700" i="0" dirty="0">
                <a:latin typeface="OldNewspaperTypes" panose="02000603060000020004" pitchFamily="2" charset="0"/>
              </a:rPr>
              <a:t>   </a:t>
            </a:r>
            <a:r>
              <a:rPr lang="en-US" altLang="en-US" sz="2700" i="0" u="sng" dirty="0">
                <a:solidFill>
                  <a:srgbClr val="FF0000"/>
                </a:solidFill>
                <a:latin typeface="OldNewspaperTypes" panose="02000603060000020004" pitchFamily="2" charset="0"/>
              </a:rPr>
              <a:t>NOT</a:t>
            </a:r>
            <a:r>
              <a:rPr lang="en-US" altLang="en-US" sz="2700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: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 </a:t>
            </a:r>
            <a:r>
              <a:rPr lang="en-US" altLang="en-US" sz="2700" b="0" dirty="0">
                <a:latin typeface="OldNewspaperTypes" panose="02000603060000020004" pitchFamily="2" charset="0"/>
              </a:rPr>
              <a:t>    Do you </a:t>
            </a:r>
            <a:r>
              <a:rPr lang="en-US" altLang="en-US" sz="2700" u="sng" dirty="0">
                <a:solidFill>
                  <a:srgbClr val="0099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2700" b="0" dirty="0">
                <a:latin typeface="OldNewspaperTypes" panose="02000603060000020004" pitchFamily="2" charset="0"/>
              </a:rPr>
              <a:t> a student?</a:t>
            </a:r>
          </a:p>
        </p:txBody>
      </p:sp>
      <p:sp>
        <p:nvSpPr>
          <p:cNvPr id="242701" name="Text Box 13"/>
          <p:cNvSpPr txBox="1">
            <a:spLocks noChangeArrowheads="1"/>
          </p:cNvSpPr>
          <p:nvPr/>
        </p:nvSpPr>
        <p:spPr bwMode="auto">
          <a:xfrm>
            <a:off x="1828800" y="3771900"/>
            <a:ext cx="51435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000" b="0" i="0" dirty="0">
                <a:latin typeface="OldNewspaperTypes" panose="02000603060000020004" pitchFamily="2" charset="0"/>
              </a:rPr>
              <a:t>main verb = a form of </a:t>
            </a:r>
            <a:r>
              <a:rPr lang="en-US" altLang="en-US" sz="3000" dirty="0">
                <a:solidFill>
                  <a:srgbClr val="009900"/>
                </a:solidFill>
                <a:latin typeface="OldNewspaperTypes" panose="02000603060000020004" pitchFamily="2" charset="0"/>
              </a:rPr>
              <a:t>be</a:t>
            </a:r>
          </a:p>
          <a:p>
            <a:pPr algn="ctr"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 rot="20805583">
            <a:off x="228600" y="1085851"/>
            <a:ext cx="876299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SIMPLE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PRESENT TENSE: 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YES</a:t>
            </a:r>
            <a:r>
              <a:rPr lang="es-419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 -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NO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QUESTIONS</a:t>
            </a:r>
            <a:endParaRPr lang="en-US" altLang="en-US" sz="44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706" grpId="0"/>
      <p:bldP spid="242707" grpId="0" animBg="1"/>
      <p:bldP spid="24269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00" name="Oval 20"/>
          <p:cNvSpPr>
            <a:spLocks noChangeArrowheads="1"/>
          </p:cNvSpPr>
          <p:nvPr/>
        </p:nvSpPr>
        <p:spPr bwMode="auto">
          <a:xfrm>
            <a:off x="5200650" y="1854564"/>
            <a:ext cx="2286000" cy="584269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100" i="0"/>
          </a:p>
        </p:txBody>
      </p:sp>
      <p:sp>
        <p:nvSpPr>
          <p:cNvPr id="13619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D26672-ABA9-497F-A22E-619C02501833}" type="slidenum">
              <a:rPr lang="en-US" altLang="en-US" b="0" i="0"/>
              <a:pPr/>
              <a:t>32</a:t>
            </a:fld>
            <a:endParaRPr lang="en-US" altLang="en-US" b="0" i="0"/>
          </a:p>
        </p:txBody>
      </p:sp>
      <p:sp>
        <p:nvSpPr>
          <p:cNvPr id="342035" name="Oval 19"/>
          <p:cNvSpPr>
            <a:spLocks noChangeArrowheads="1"/>
          </p:cNvSpPr>
          <p:nvPr/>
        </p:nvSpPr>
        <p:spPr bwMode="auto">
          <a:xfrm>
            <a:off x="5372100" y="3226475"/>
            <a:ext cx="2343150" cy="519351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2040" name="Oval 24"/>
          <p:cNvSpPr>
            <a:spLocks noChangeArrowheads="1"/>
          </p:cNvSpPr>
          <p:nvPr/>
        </p:nvSpPr>
        <p:spPr bwMode="auto">
          <a:xfrm>
            <a:off x="4743450" y="4798100"/>
            <a:ext cx="2971800" cy="519351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6197" name="Rectangle 14"/>
          <p:cNvSpPr>
            <a:spLocks noChangeArrowheads="1"/>
          </p:cNvSpPr>
          <p:nvPr/>
        </p:nvSpPr>
        <p:spPr bwMode="auto">
          <a:xfrm>
            <a:off x="2403872" y="1969294"/>
            <a:ext cx="57960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 i="0" dirty="0">
                <a:latin typeface="OldNewspaperTypes" panose="02000603060000020004" pitchFamily="2" charset="0"/>
              </a:rPr>
              <a:t>QUESTION                            SHORT ANSWER </a:t>
            </a:r>
          </a:p>
        </p:txBody>
      </p:sp>
      <p:sp>
        <p:nvSpPr>
          <p:cNvPr id="342031" name="Rectangle 15"/>
          <p:cNvSpPr>
            <a:spLocks noChangeArrowheads="1"/>
          </p:cNvSpPr>
          <p:nvPr/>
        </p:nvSpPr>
        <p:spPr bwMode="auto">
          <a:xfrm>
            <a:off x="1371600" y="2686051"/>
            <a:ext cx="441319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0" i="0" dirty="0">
                <a:latin typeface="OldNewspaperTypes" panose="02000603060000020004" pitchFamily="2" charset="0"/>
              </a:rPr>
              <a:t>(</a:t>
            </a:r>
            <a:r>
              <a:rPr lang="en-US" altLang="en-US" sz="2700" b="0" i="0" dirty="0" err="1">
                <a:latin typeface="OldNewspaperTypes" panose="02000603060000020004" pitchFamily="2" charset="0"/>
              </a:rPr>
              <a:t>i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) </a:t>
            </a:r>
            <a:r>
              <a:rPr lang="en-US" altLang="en-US" sz="2700" b="0" dirty="0">
                <a:solidFill>
                  <a:srgbClr val="009900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2700" dirty="0">
                <a:solidFill>
                  <a:srgbClr val="0099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you</a:t>
            </a:r>
            <a:r>
              <a:rPr lang="en-US" altLang="en-US" sz="2700" dirty="0">
                <a:latin typeface="OldNewspaperTypes" panose="02000603060000020004" pitchFamily="2" charset="0"/>
              </a:rPr>
              <a:t> </a:t>
            </a:r>
            <a:r>
              <a:rPr lang="en-US" altLang="en-US" sz="2700" b="0" dirty="0">
                <a:solidFill>
                  <a:srgbClr val="FF0000"/>
                </a:solidFill>
                <a:latin typeface="OldNewspaperTypes" panose="02000603060000020004" pitchFamily="2" charset="0"/>
              </a:rPr>
              <a:t>like</a:t>
            </a:r>
            <a:r>
              <a:rPr lang="en-US" altLang="en-US" sz="2700" dirty="0">
                <a:latin typeface="OldNewspaperTypes" panose="02000603060000020004" pitchFamily="2" charset="0"/>
              </a:rPr>
              <a:t>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ice cream?</a:t>
            </a:r>
          </a:p>
        </p:txBody>
      </p:sp>
      <p:sp>
        <p:nvSpPr>
          <p:cNvPr id="342034" name="Rectangle 18"/>
          <p:cNvSpPr>
            <a:spLocks noChangeArrowheads="1"/>
          </p:cNvSpPr>
          <p:nvPr/>
        </p:nvSpPr>
        <p:spPr bwMode="auto">
          <a:xfrm>
            <a:off x="5657850" y="3028951"/>
            <a:ext cx="20149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0" i="0" dirty="0">
                <a:latin typeface="OldNewspaperTypes" panose="02000603060000020004" pitchFamily="2" charset="0"/>
              </a:rPr>
              <a:t>Yes</a:t>
            </a:r>
            <a:r>
              <a:rPr lang="en-US" altLang="en-US" sz="2700" b="0" dirty="0">
                <a:latin typeface="OldNewspaperTypes" panose="02000603060000020004" pitchFamily="2" charset="0"/>
              </a:rPr>
              <a:t>,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I</a:t>
            </a:r>
            <a:r>
              <a:rPr lang="en-US" altLang="en-US" sz="2700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dirty="0">
                <a:solidFill>
                  <a:srgbClr val="009900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2700" b="0" dirty="0">
                <a:latin typeface="OldNewspaperTypes" panose="02000603060000020004" pitchFamily="2" charset="0"/>
              </a:rPr>
              <a:t>.</a:t>
            </a:r>
          </a:p>
          <a:p>
            <a:pPr eaLnBrk="1" hangingPunct="1"/>
            <a:r>
              <a:rPr lang="en-US" altLang="en-US" sz="2700" b="0" i="0" dirty="0">
                <a:latin typeface="OldNewspaperTypes" panose="02000603060000020004" pitchFamily="2" charset="0"/>
              </a:rPr>
              <a:t>No, I</a:t>
            </a:r>
            <a:r>
              <a:rPr lang="en-US" altLang="en-US" sz="2700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dirty="0">
                <a:solidFill>
                  <a:srgbClr val="009900"/>
                </a:solidFill>
                <a:latin typeface="OldNewspaperTypes" panose="02000603060000020004" pitchFamily="2" charset="0"/>
              </a:rPr>
              <a:t>don’t</a:t>
            </a:r>
            <a:r>
              <a:rPr lang="en-US" altLang="en-US" sz="2700" b="0" dirty="0"/>
              <a:t>.</a:t>
            </a:r>
          </a:p>
        </p:txBody>
      </p:sp>
      <p:sp>
        <p:nvSpPr>
          <p:cNvPr id="342037" name="Rectangle 21"/>
          <p:cNvSpPr>
            <a:spLocks noChangeArrowheads="1"/>
          </p:cNvSpPr>
          <p:nvPr/>
        </p:nvSpPr>
        <p:spPr bwMode="auto">
          <a:xfrm>
            <a:off x="1314450" y="4057651"/>
            <a:ext cx="496591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0" i="0" dirty="0">
                <a:latin typeface="OldNewspaperTypes" panose="02000603060000020004" pitchFamily="2" charset="0"/>
              </a:rPr>
              <a:t>(j) </a:t>
            </a:r>
            <a:r>
              <a:rPr lang="en-US" altLang="en-US" sz="2700" b="0" dirty="0">
                <a:solidFill>
                  <a:srgbClr val="009900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2700" dirty="0">
                <a:solidFill>
                  <a:srgbClr val="0099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Max</a:t>
            </a:r>
            <a:r>
              <a:rPr lang="en-US" altLang="en-US" sz="2700" b="0" dirty="0">
                <a:latin typeface="OldNewspaperTypes" panose="02000603060000020004" pitchFamily="2" charset="0"/>
              </a:rPr>
              <a:t> </a:t>
            </a:r>
            <a:r>
              <a:rPr lang="en-US" altLang="en-US" sz="2700" b="0" dirty="0">
                <a:solidFill>
                  <a:srgbClr val="FF0000"/>
                </a:solidFill>
                <a:latin typeface="OldNewspaperTypes" panose="02000603060000020004" pitchFamily="2" charset="0"/>
              </a:rPr>
              <a:t>like</a:t>
            </a:r>
            <a:r>
              <a:rPr lang="en-US" altLang="en-US" sz="2700" dirty="0">
                <a:latin typeface="OldNewspaperTypes" panose="02000603060000020004" pitchFamily="2" charset="0"/>
              </a:rPr>
              <a:t> </a:t>
            </a:r>
            <a:r>
              <a:rPr lang="en-US" altLang="en-US" sz="2700" b="0" i="0" dirty="0">
                <a:latin typeface="OldNewspaperTypes" panose="02000603060000020004" pitchFamily="2" charset="0"/>
              </a:rPr>
              <a:t>ice cream?</a:t>
            </a:r>
          </a:p>
        </p:txBody>
      </p:sp>
      <p:sp>
        <p:nvSpPr>
          <p:cNvPr id="342039" name="Rectangle 23"/>
          <p:cNvSpPr>
            <a:spLocks noChangeArrowheads="1"/>
          </p:cNvSpPr>
          <p:nvPr/>
        </p:nvSpPr>
        <p:spPr bwMode="auto">
          <a:xfrm>
            <a:off x="4972050" y="4629151"/>
            <a:ext cx="263392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0" i="0" dirty="0">
                <a:latin typeface="OldNewspaperTypes" panose="02000603060000020004" pitchFamily="2" charset="0"/>
              </a:rPr>
              <a:t>Yes, he</a:t>
            </a:r>
            <a:r>
              <a:rPr lang="en-US" altLang="en-US" sz="2700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dirty="0">
                <a:solidFill>
                  <a:srgbClr val="009900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2700" b="0" dirty="0">
                <a:latin typeface="OldNewspaperTypes" panose="02000603060000020004" pitchFamily="2" charset="0"/>
              </a:rPr>
              <a:t>.</a:t>
            </a:r>
          </a:p>
          <a:p>
            <a:pPr eaLnBrk="1" hangingPunct="1"/>
            <a:r>
              <a:rPr lang="en-US" altLang="en-US" sz="2700" b="0" i="0" dirty="0">
                <a:latin typeface="OldNewspaperTypes" panose="02000603060000020004" pitchFamily="2" charset="0"/>
              </a:rPr>
              <a:t>No, he</a:t>
            </a:r>
            <a:r>
              <a:rPr lang="en-US" altLang="en-US" sz="2700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700" dirty="0">
                <a:solidFill>
                  <a:srgbClr val="009900"/>
                </a:solidFill>
                <a:latin typeface="OldNewspaperTypes" panose="02000603060000020004" pitchFamily="2" charset="0"/>
              </a:rPr>
              <a:t>doesn’t</a:t>
            </a:r>
            <a:r>
              <a:rPr lang="en-US" altLang="en-US" sz="2700" b="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136203" name="Line 34"/>
          <p:cNvSpPr>
            <a:spLocks noChangeShapeType="1"/>
          </p:cNvSpPr>
          <p:nvPr/>
        </p:nvSpPr>
        <p:spPr bwMode="auto">
          <a:xfrm>
            <a:off x="1314450" y="2457450"/>
            <a:ext cx="6515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136204" name="Rectangle 36"/>
          <p:cNvSpPr>
            <a:spLocks noChangeArrowheads="1"/>
          </p:cNvSpPr>
          <p:nvPr/>
        </p:nvSpPr>
        <p:spPr bwMode="auto">
          <a:xfrm>
            <a:off x="1314451" y="1771651"/>
            <a:ext cx="6512719" cy="3961210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 rot="20805583">
            <a:off x="189310" y="892018"/>
            <a:ext cx="876299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SIMPLE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PRESENT TENSE: 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YES</a:t>
            </a:r>
            <a:r>
              <a:rPr lang="es-419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 -</a:t>
            </a:r>
            <a:r>
              <a:rPr lang="en-US" altLang="en-US" sz="4400" i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NO </a:t>
            </a:r>
            <a:r>
              <a:rPr lang="en-US" altLang="en-US" sz="4400" i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QUESTIONS</a:t>
            </a:r>
            <a:endParaRPr lang="en-US" altLang="en-US" sz="44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35" grpId="0" animBg="1"/>
      <p:bldP spid="342040" grpId="0" animBg="1"/>
      <p:bldP spid="342031" grpId="0"/>
      <p:bldP spid="342034" grpId="0"/>
      <p:bldP spid="342037" grpId="0"/>
      <p:bldP spid="34203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172CD-B883-4402-AD14-26D3345984E2}" type="slidenum">
              <a:rPr lang="en-US" altLang="en-US" b="0" i="0"/>
              <a:pPr/>
              <a:t>33</a:t>
            </a:fld>
            <a:endParaRPr lang="en-US" altLang="en-US" b="0" i="0"/>
          </a:p>
        </p:txBody>
      </p:sp>
      <p:sp>
        <p:nvSpPr>
          <p:cNvPr id="146436" name="Text Box 3"/>
          <p:cNvSpPr txBox="1">
            <a:spLocks noChangeArrowheads="1"/>
          </p:cNvSpPr>
          <p:nvPr/>
        </p:nvSpPr>
        <p:spPr bwMode="auto">
          <a:xfrm>
            <a:off x="2228850" y="2300288"/>
            <a:ext cx="4876800" cy="32316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latin typeface="Comic Sans MS" panose="030F0702030302020204" pitchFamily="66" charset="0"/>
              </a:rPr>
              <a:t>Do they live in Baltimore?</a:t>
            </a:r>
          </a:p>
        </p:txBody>
      </p:sp>
      <p:sp>
        <p:nvSpPr>
          <p:cNvPr id="146437" name="Text Box 5"/>
          <p:cNvSpPr txBox="1">
            <a:spLocks noChangeArrowheads="1"/>
          </p:cNvSpPr>
          <p:nvPr/>
        </p:nvSpPr>
        <p:spPr bwMode="auto">
          <a:xfrm>
            <a:off x="228600" y="569119"/>
            <a:ext cx="8229599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0" i="0" dirty="0" smtClean="0">
                <a:latin typeface="California" pitchFamily="2" charset="0"/>
              </a:rPr>
              <a:t>SIMPLE </a:t>
            </a:r>
            <a:r>
              <a:rPr lang="en-US" altLang="en-US" sz="4000" b="0" i="0" dirty="0">
                <a:latin typeface="California" pitchFamily="2" charset="0"/>
              </a:rPr>
              <a:t>PRESENT TENSE: ASKING INFORMATION </a:t>
            </a:r>
          </a:p>
          <a:p>
            <a:pPr eaLnBrk="1" hangingPunct="1"/>
            <a:r>
              <a:rPr lang="en-US" altLang="en-US" sz="4000" b="0" i="0" dirty="0">
                <a:latin typeface="California" pitchFamily="2" charset="0"/>
              </a:rPr>
              <a:t>        QUESTIONS WITH </a:t>
            </a:r>
            <a:r>
              <a:rPr lang="en-US" altLang="en-US" sz="4000" b="0" dirty="0">
                <a:latin typeface="California" pitchFamily="2" charset="0"/>
              </a:rPr>
              <a:t>WHERE</a:t>
            </a:r>
            <a:r>
              <a:rPr lang="en-US" altLang="en-US" sz="4000" b="0" i="0" dirty="0">
                <a:latin typeface="California" pitchFamily="2" charset="0"/>
              </a:rPr>
              <a:t> AND </a:t>
            </a:r>
            <a:r>
              <a:rPr lang="en-US" altLang="en-US" sz="4000" b="0" dirty="0">
                <a:latin typeface="California" pitchFamily="2" charset="0"/>
              </a:rPr>
              <a:t>WHAT</a:t>
            </a:r>
          </a:p>
          <a:p>
            <a:pPr eaLnBrk="1" hangingPunct="1"/>
            <a:endParaRPr lang="en-US" altLang="en-US" sz="1500" b="0" dirty="0"/>
          </a:p>
        </p:txBody>
      </p:sp>
      <p:sp>
        <p:nvSpPr>
          <p:cNvPr id="420873" name="Text Box 9"/>
          <p:cNvSpPr txBox="1">
            <a:spLocks noChangeArrowheads="1"/>
          </p:cNvSpPr>
          <p:nvPr/>
        </p:nvSpPr>
        <p:spPr bwMode="auto">
          <a:xfrm>
            <a:off x="5314950" y="4548188"/>
            <a:ext cx="431528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950">
                <a:solidFill>
                  <a:srgbClr val="800080"/>
                </a:solidFill>
              </a:rPr>
              <a:t>*</a:t>
            </a:r>
          </a:p>
        </p:txBody>
      </p:sp>
      <p:sp>
        <p:nvSpPr>
          <p:cNvPr id="146439" name="Text Box 12"/>
          <p:cNvSpPr txBox="1">
            <a:spLocks noChangeArrowheads="1"/>
          </p:cNvSpPr>
          <p:nvPr/>
        </p:nvSpPr>
        <p:spPr bwMode="auto">
          <a:xfrm>
            <a:off x="2457450" y="2000250"/>
            <a:ext cx="4400550" cy="32316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 dirty="0">
                <a:latin typeface="Comic Sans MS" panose="030F0702030302020204" pitchFamily="66" charset="0"/>
              </a:rPr>
              <a:t>Where do they live?</a:t>
            </a:r>
          </a:p>
        </p:txBody>
      </p:sp>
      <p:sp>
        <p:nvSpPr>
          <p:cNvPr id="146440" name="Text Box 3"/>
          <p:cNvSpPr txBox="1">
            <a:spLocks noChangeArrowheads="1"/>
          </p:cNvSpPr>
          <p:nvPr/>
        </p:nvSpPr>
        <p:spPr bwMode="auto">
          <a:xfrm>
            <a:off x="2247900" y="3100388"/>
            <a:ext cx="4857750" cy="32316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latin typeface="Comic Sans MS" panose="030F0702030302020204" pitchFamily="66" charset="0"/>
              </a:rPr>
              <a:t> Do they study English?</a:t>
            </a:r>
          </a:p>
        </p:txBody>
      </p:sp>
      <p:sp>
        <p:nvSpPr>
          <p:cNvPr id="146441" name="Text Box 12"/>
          <p:cNvSpPr txBox="1">
            <a:spLocks noChangeArrowheads="1"/>
          </p:cNvSpPr>
          <p:nvPr/>
        </p:nvSpPr>
        <p:spPr bwMode="auto">
          <a:xfrm>
            <a:off x="2486025" y="2800350"/>
            <a:ext cx="4400550" cy="323165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500" b="0" i="0">
                <a:latin typeface="Comic Sans MS" panose="030F0702030302020204" pitchFamily="66" charset="0"/>
              </a:rPr>
              <a:t> What do they study?</a:t>
            </a:r>
          </a:p>
        </p:txBody>
      </p:sp>
      <p:pic>
        <p:nvPicPr>
          <p:cNvPr id="22530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24">
                        <a14:foregroundMark x1="7619" y1="82529" x2="7619" y2="82529"/>
                        <a14:foregroundMark x1="10952" y1="81379" x2="10952" y2="81379"/>
                        <a14:foregroundMark x1="13492" y1="89195" x2="13492" y2="89195"/>
                        <a14:foregroundMark x1="95556" y1="19310" x2="95556" y2="19310"/>
                        <a14:foregroundMark x1="53016" y1="16782" x2="53016" y2="16782"/>
                        <a14:foregroundMark x1="50635" y1="16322" x2="50635" y2="16322"/>
                        <a14:foregroundMark x1="7619" y1="92874" x2="7619" y2="92874"/>
                        <a14:foregroundMark x1="4127" y1="82299" x2="4127" y2="82299"/>
                        <a14:backgroundMark x1="67778" y1="5287" x2="67778" y2="5287"/>
                        <a14:backgroundMark x1="57302" y1="3908" x2="57302" y2="3908"/>
                        <a14:backgroundMark x1="4127" y1="5747" x2="89206" y2="78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711" y="3553385"/>
            <a:ext cx="4776289" cy="329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" dur="2000" fill="hold"/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2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73" grpId="0"/>
      <p:bldP spid="420873" grpId="1"/>
      <p:bldP spid="420873" grpId="2"/>
      <p:bldP spid="420873" grpId="3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9" name="Oval 13"/>
          <p:cNvSpPr>
            <a:spLocks noChangeArrowheads="1"/>
          </p:cNvSpPr>
          <p:nvPr/>
        </p:nvSpPr>
        <p:spPr bwMode="auto">
          <a:xfrm>
            <a:off x="5143500" y="1854564"/>
            <a:ext cx="2400300" cy="584269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100" i="0"/>
          </a:p>
        </p:txBody>
      </p:sp>
      <p:sp>
        <p:nvSpPr>
          <p:cNvPr id="14848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D467EF-1362-4581-8ABC-31011AD2B935}" type="slidenum">
              <a:rPr lang="en-US" altLang="en-US" b="0" i="0"/>
              <a:pPr/>
              <a:t>34</a:t>
            </a:fld>
            <a:endParaRPr lang="en-US" altLang="en-US" b="0" i="0"/>
          </a:p>
        </p:txBody>
      </p:sp>
      <p:sp>
        <p:nvSpPr>
          <p:cNvPr id="444418" name="Oval 2"/>
          <p:cNvSpPr>
            <a:spLocks noChangeArrowheads="1"/>
          </p:cNvSpPr>
          <p:nvPr/>
        </p:nvSpPr>
        <p:spPr bwMode="auto">
          <a:xfrm>
            <a:off x="5372100" y="3426500"/>
            <a:ext cx="2343150" cy="519351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4428" name="Rectangle 12"/>
          <p:cNvSpPr>
            <a:spLocks noChangeArrowheads="1"/>
          </p:cNvSpPr>
          <p:nvPr/>
        </p:nvSpPr>
        <p:spPr bwMode="auto">
          <a:xfrm>
            <a:off x="5609036" y="3313511"/>
            <a:ext cx="1935145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/>
              <a:t>Yes</a:t>
            </a:r>
            <a:r>
              <a:rPr lang="en-US" altLang="en-US" sz="2100" b="0"/>
              <a:t>,</a:t>
            </a:r>
            <a:r>
              <a:rPr lang="en-US" altLang="en-US" sz="2100"/>
              <a:t> </a:t>
            </a:r>
            <a:r>
              <a:rPr lang="en-US" altLang="en-US" sz="2100" b="0" i="0"/>
              <a:t>they</a:t>
            </a:r>
            <a:r>
              <a:rPr lang="en-US" altLang="en-US" sz="2100" b="0">
                <a:solidFill>
                  <a:schemeClr val="accent2"/>
                </a:solidFill>
              </a:rPr>
              <a:t> </a:t>
            </a:r>
            <a:r>
              <a:rPr lang="en-US" altLang="en-US" sz="2100" b="0" i="0">
                <a:solidFill>
                  <a:schemeClr val="accent2"/>
                </a:solidFill>
              </a:rPr>
              <a:t>do</a:t>
            </a:r>
            <a:r>
              <a:rPr lang="en-US" altLang="en-US" sz="2100" b="0"/>
              <a:t>.</a:t>
            </a:r>
          </a:p>
          <a:p>
            <a:pPr eaLnBrk="1" hangingPunct="1"/>
            <a:r>
              <a:rPr lang="en-US" altLang="en-US" sz="2100"/>
              <a:t>No</a:t>
            </a:r>
            <a:r>
              <a:rPr lang="en-US" altLang="en-US" sz="2100" b="0"/>
              <a:t>, </a:t>
            </a:r>
            <a:r>
              <a:rPr lang="en-US" altLang="en-US" sz="2100" b="0" i="0"/>
              <a:t>they</a:t>
            </a:r>
            <a:r>
              <a:rPr lang="en-US" altLang="en-US" sz="2100">
                <a:solidFill>
                  <a:schemeClr val="accent2"/>
                </a:solidFill>
              </a:rPr>
              <a:t> </a:t>
            </a:r>
            <a:r>
              <a:rPr lang="en-US" altLang="en-US" sz="2100" b="0" i="0">
                <a:solidFill>
                  <a:schemeClr val="accent2"/>
                </a:solidFill>
              </a:rPr>
              <a:t>don’t</a:t>
            </a:r>
            <a:r>
              <a:rPr lang="en-US" altLang="en-US" sz="2100" b="0"/>
              <a:t>.</a:t>
            </a:r>
          </a:p>
          <a:p>
            <a:pPr eaLnBrk="1" hangingPunct="1"/>
            <a:endParaRPr lang="en-US" altLang="en-US" sz="2100">
              <a:solidFill>
                <a:schemeClr val="accent2"/>
              </a:solidFill>
            </a:endParaRPr>
          </a:p>
        </p:txBody>
      </p:sp>
      <p:sp>
        <p:nvSpPr>
          <p:cNvPr id="444420" name="Oval 4"/>
          <p:cNvSpPr>
            <a:spLocks noChangeArrowheads="1"/>
          </p:cNvSpPr>
          <p:nvPr/>
        </p:nvSpPr>
        <p:spPr bwMode="auto">
          <a:xfrm>
            <a:off x="5257800" y="4912400"/>
            <a:ext cx="2400300" cy="519351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8486" name="Line 8"/>
          <p:cNvSpPr>
            <a:spLocks noChangeShapeType="1"/>
          </p:cNvSpPr>
          <p:nvPr/>
        </p:nvSpPr>
        <p:spPr bwMode="auto">
          <a:xfrm>
            <a:off x="1314450" y="2628900"/>
            <a:ext cx="6515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48487" name="Rectangle 9"/>
          <p:cNvSpPr>
            <a:spLocks noChangeArrowheads="1"/>
          </p:cNvSpPr>
          <p:nvPr/>
        </p:nvSpPr>
        <p:spPr bwMode="auto">
          <a:xfrm>
            <a:off x="1984352" y="1915642"/>
            <a:ext cx="584281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QUESTION                   SHORT ANSWER</a:t>
            </a:r>
            <a:r>
              <a:rPr lang="en-US" altLang="en-US" b="0" i="0" dirty="0"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444426" name="Rectangle 10"/>
          <p:cNvSpPr>
            <a:spLocks noChangeArrowheads="1"/>
          </p:cNvSpPr>
          <p:nvPr/>
        </p:nvSpPr>
        <p:spPr bwMode="auto">
          <a:xfrm>
            <a:off x="1428751" y="2880123"/>
            <a:ext cx="42049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(a) </a:t>
            </a:r>
            <a:r>
              <a:rPr lang="en-US" altLang="en-US" sz="2400">
                <a:solidFill>
                  <a:schemeClr val="accent2"/>
                </a:solidFill>
              </a:rPr>
              <a:t>Do</a:t>
            </a:r>
            <a:r>
              <a:rPr lang="en-US" altLang="en-US" sz="2400">
                <a:solidFill>
                  <a:srgbClr val="009900"/>
                </a:solidFill>
              </a:rPr>
              <a:t> </a:t>
            </a:r>
            <a:r>
              <a:rPr lang="en-US" altLang="en-US" sz="2400" b="0" i="0"/>
              <a:t>they</a:t>
            </a:r>
            <a:r>
              <a:rPr lang="en-US" altLang="en-US" sz="2400" b="0"/>
              <a:t> </a:t>
            </a:r>
            <a:r>
              <a:rPr lang="en-US" altLang="en-US" sz="2400">
                <a:solidFill>
                  <a:srgbClr val="FF3300"/>
                </a:solidFill>
              </a:rPr>
              <a:t>live</a:t>
            </a:r>
            <a:r>
              <a:rPr lang="en-US" altLang="en-US" sz="2400" b="0"/>
              <a:t> </a:t>
            </a:r>
            <a:r>
              <a:rPr lang="en-US" altLang="en-US" sz="2400" b="0" i="0"/>
              <a:t>in Baltimore?</a:t>
            </a:r>
          </a:p>
        </p:txBody>
      </p:sp>
      <p:sp>
        <p:nvSpPr>
          <p:cNvPr id="444435" name="Rectangle 19"/>
          <p:cNvSpPr>
            <a:spLocks noChangeArrowheads="1"/>
          </p:cNvSpPr>
          <p:nvPr/>
        </p:nvSpPr>
        <p:spPr bwMode="auto">
          <a:xfrm>
            <a:off x="1428751" y="4211242"/>
            <a:ext cx="3558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/>
              <a:t> </a:t>
            </a:r>
            <a:r>
              <a:rPr lang="en-US" altLang="en-US" sz="2400" b="0" i="0"/>
              <a:t>(b) </a:t>
            </a:r>
            <a:r>
              <a:rPr lang="en-US" altLang="en-US" sz="2400">
                <a:solidFill>
                  <a:srgbClr val="0000CC"/>
                </a:solidFill>
              </a:rPr>
              <a:t>Where</a:t>
            </a:r>
            <a:r>
              <a:rPr lang="en-US" altLang="en-US" sz="2400">
                <a:solidFill>
                  <a:schemeClr val="accent2"/>
                </a:solidFill>
              </a:rPr>
              <a:t> do </a:t>
            </a:r>
            <a:r>
              <a:rPr lang="en-US" altLang="en-US" sz="2400" b="0" i="0"/>
              <a:t>they</a:t>
            </a:r>
            <a:r>
              <a:rPr lang="en-US" altLang="en-US" sz="2400"/>
              <a:t> </a:t>
            </a:r>
            <a:r>
              <a:rPr lang="en-US" altLang="en-US" sz="2400">
                <a:solidFill>
                  <a:srgbClr val="FF3300"/>
                </a:solidFill>
              </a:rPr>
              <a:t>live</a:t>
            </a:r>
            <a:r>
              <a:rPr lang="en-US" altLang="en-US" sz="2400" b="0" i="0"/>
              <a:t>?</a:t>
            </a:r>
          </a:p>
        </p:txBody>
      </p:sp>
      <p:sp>
        <p:nvSpPr>
          <p:cNvPr id="444436" name="Rectangle 20"/>
          <p:cNvSpPr>
            <a:spLocks noChangeArrowheads="1"/>
          </p:cNvSpPr>
          <p:nvPr/>
        </p:nvSpPr>
        <p:spPr bwMode="auto">
          <a:xfrm>
            <a:off x="5543551" y="4935142"/>
            <a:ext cx="20473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In Baltimore</a:t>
            </a:r>
            <a:r>
              <a:rPr lang="en-US" altLang="en-US" sz="2400" b="0"/>
              <a:t>.</a:t>
            </a:r>
          </a:p>
        </p:txBody>
      </p:sp>
      <p:sp>
        <p:nvSpPr>
          <p:cNvPr id="148492" name="Rectangle 26"/>
          <p:cNvSpPr>
            <a:spLocks noChangeArrowheads="1"/>
          </p:cNvSpPr>
          <p:nvPr/>
        </p:nvSpPr>
        <p:spPr bwMode="auto">
          <a:xfrm>
            <a:off x="1314451" y="1771651"/>
            <a:ext cx="6512719" cy="3961210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28600" y="569119"/>
            <a:ext cx="8229599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0" i="0" dirty="0" smtClean="0">
                <a:latin typeface="California" pitchFamily="2" charset="0"/>
              </a:rPr>
              <a:t>SIMPLE </a:t>
            </a:r>
            <a:r>
              <a:rPr lang="en-US" altLang="en-US" sz="4000" b="0" i="0" dirty="0">
                <a:latin typeface="California" pitchFamily="2" charset="0"/>
              </a:rPr>
              <a:t>PRESENT TENSE: ASKING INFORMATION </a:t>
            </a:r>
          </a:p>
          <a:p>
            <a:pPr eaLnBrk="1" hangingPunct="1"/>
            <a:r>
              <a:rPr lang="en-US" altLang="en-US" sz="4000" b="0" i="0" dirty="0">
                <a:latin typeface="California" pitchFamily="2" charset="0"/>
              </a:rPr>
              <a:t>        QUESTIONS WITH </a:t>
            </a:r>
            <a:r>
              <a:rPr lang="en-US" altLang="en-US" sz="4000" b="0" dirty="0">
                <a:latin typeface="California" pitchFamily="2" charset="0"/>
              </a:rPr>
              <a:t>WHERE</a:t>
            </a:r>
            <a:r>
              <a:rPr lang="en-US" altLang="en-US" sz="4000" b="0" i="0" dirty="0">
                <a:latin typeface="California" pitchFamily="2" charset="0"/>
              </a:rPr>
              <a:t> AND </a:t>
            </a:r>
            <a:r>
              <a:rPr lang="en-US" altLang="en-US" sz="4000" b="0" dirty="0">
                <a:latin typeface="California" pitchFamily="2" charset="0"/>
              </a:rPr>
              <a:t>WHAT</a:t>
            </a:r>
          </a:p>
          <a:p>
            <a:pPr eaLnBrk="1" hangingPunct="1"/>
            <a:endParaRPr lang="en-US" altLang="en-US" sz="1500" b="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18" grpId="0" animBg="1"/>
      <p:bldP spid="444428" grpId="0"/>
      <p:bldP spid="444420" grpId="0" animBg="1"/>
      <p:bldP spid="444426" grpId="0"/>
      <p:bldP spid="444435" grpId="0"/>
      <p:bldP spid="44443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7" name="Oval 13"/>
          <p:cNvSpPr>
            <a:spLocks noChangeArrowheads="1"/>
          </p:cNvSpPr>
          <p:nvPr/>
        </p:nvSpPr>
        <p:spPr bwMode="auto">
          <a:xfrm>
            <a:off x="5143500" y="1854564"/>
            <a:ext cx="2400300" cy="584269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100" i="0"/>
          </a:p>
        </p:txBody>
      </p:sp>
      <p:sp>
        <p:nvSpPr>
          <p:cNvPr id="15053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3C87D52-0591-4641-9809-0B3768371D34}" type="slidenum">
              <a:rPr lang="en-US" altLang="en-US" b="0" i="0"/>
              <a:pPr/>
              <a:t>35</a:t>
            </a:fld>
            <a:endParaRPr lang="en-US" altLang="en-US" b="0" i="0"/>
          </a:p>
        </p:txBody>
      </p:sp>
      <p:sp>
        <p:nvSpPr>
          <p:cNvPr id="444418" name="Oval 2"/>
          <p:cNvSpPr>
            <a:spLocks noChangeArrowheads="1"/>
          </p:cNvSpPr>
          <p:nvPr/>
        </p:nvSpPr>
        <p:spPr bwMode="auto">
          <a:xfrm>
            <a:off x="5372100" y="3426500"/>
            <a:ext cx="2343150" cy="519351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4428" name="Rectangle 12"/>
          <p:cNvSpPr>
            <a:spLocks noChangeArrowheads="1"/>
          </p:cNvSpPr>
          <p:nvPr/>
        </p:nvSpPr>
        <p:spPr bwMode="auto">
          <a:xfrm>
            <a:off x="5609036" y="3313511"/>
            <a:ext cx="1935145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/>
              <a:t>Yes</a:t>
            </a:r>
            <a:r>
              <a:rPr lang="en-US" altLang="en-US" sz="2100" b="0"/>
              <a:t>,</a:t>
            </a:r>
            <a:r>
              <a:rPr lang="en-US" altLang="en-US" sz="2100"/>
              <a:t> </a:t>
            </a:r>
            <a:r>
              <a:rPr lang="en-US" altLang="en-US" sz="2100" b="0" i="0"/>
              <a:t>they</a:t>
            </a:r>
            <a:r>
              <a:rPr lang="en-US" altLang="en-US" sz="2100" b="0">
                <a:solidFill>
                  <a:schemeClr val="accent2"/>
                </a:solidFill>
              </a:rPr>
              <a:t> </a:t>
            </a:r>
            <a:r>
              <a:rPr lang="en-US" altLang="en-US" sz="2100" b="0" i="0">
                <a:solidFill>
                  <a:schemeClr val="accent2"/>
                </a:solidFill>
              </a:rPr>
              <a:t>do</a:t>
            </a:r>
            <a:r>
              <a:rPr lang="en-US" altLang="en-US" sz="2100" b="0"/>
              <a:t>.</a:t>
            </a:r>
          </a:p>
          <a:p>
            <a:pPr eaLnBrk="1" hangingPunct="1"/>
            <a:r>
              <a:rPr lang="en-US" altLang="en-US" sz="2100"/>
              <a:t>No</a:t>
            </a:r>
            <a:r>
              <a:rPr lang="en-US" altLang="en-US" sz="2100" b="0"/>
              <a:t>, </a:t>
            </a:r>
            <a:r>
              <a:rPr lang="en-US" altLang="en-US" sz="2100" b="0" i="0"/>
              <a:t>they</a:t>
            </a:r>
            <a:r>
              <a:rPr lang="en-US" altLang="en-US" sz="2100">
                <a:solidFill>
                  <a:schemeClr val="accent2"/>
                </a:solidFill>
              </a:rPr>
              <a:t> </a:t>
            </a:r>
            <a:r>
              <a:rPr lang="en-US" altLang="en-US" sz="2100" b="0" i="0">
                <a:solidFill>
                  <a:schemeClr val="accent2"/>
                </a:solidFill>
              </a:rPr>
              <a:t>don’t</a:t>
            </a:r>
            <a:r>
              <a:rPr lang="en-US" altLang="en-US" sz="2100" b="0"/>
              <a:t>.</a:t>
            </a:r>
          </a:p>
          <a:p>
            <a:pPr eaLnBrk="1" hangingPunct="1"/>
            <a:endParaRPr lang="en-US" altLang="en-US" sz="2100">
              <a:solidFill>
                <a:schemeClr val="accent2"/>
              </a:solidFill>
            </a:endParaRPr>
          </a:p>
        </p:txBody>
      </p:sp>
      <p:sp>
        <p:nvSpPr>
          <p:cNvPr id="444420" name="Oval 4"/>
          <p:cNvSpPr>
            <a:spLocks noChangeArrowheads="1"/>
          </p:cNvSpPr>
          <p:nvPr/>
        </p:nvSpPr>
        <p:spPr bwMode="auto">
          <a:xfrm>
            <a:off x="5257800" y="4912400"/>
            <a:ext cx="2400300" cy="519351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0534" name="Line 8"/>
          <p:cNvSpPr>
            <a:spLocks noChangeShapeType="1"/>
          </p:cNvSpPr>
          <p:nvPr/>
        </p:nvSpPr>
        <p:spPr bwMode="auto">
          <a:xfrm>
            <a:off x="1314450" y="2628900"/>
            <a:ext cx="6515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50535" name="Rectangle 9"/>
          <p:cNvSpPr>
            <a:spLocks noChangeArrowheads="1"/>
          </p:cNvSpPr>
          <p:nvPr/>
        </p:nvSpPr>
        <p:spPr bwMode="auto">
          <a:xfrm>
            <a:off x="1974116" y="1927565"/>
            <a:ext cx="584281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QUESTION                   SHORT ANSWER</a:t>
            </a:r>
            <a:r>
              <a:rPr lang="en-US" altLang="en-US" b="0" i="0" dirty="0"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444426" name="Rectangle 10"/>
          <p:cNvSpPr>
            <a:spLocks noChangeArrowheads="1"/>
          </p:cNvSpPr>
          <p:nvPr/>
        </p:nvSpPr>
        <p:spPr bwMode="auto">
          <a:xfrm>
            <a:off x="1428750" y="2880123"/>
            <a:ext cx="38972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(a) </a:t>
            </a:r>
            <a:r>
              <a:rPr lang="en-US" altLang="en-US" sz="2400">
                <a:solidFill>
                  <a:schemeClr val="accent2"/>
                </a:solidFill>
              </a:rPr>
              <a:t>Do</a:t>
            </a:r>
            <a:r>
              <a:rPr lang="en-US" altLang="en-US" sz="2400">
                <a:solidFill>
                  <a:srgbClr val="009900"/>
                </a:solidFill>
              </a:rPr>
              <a:t> </a:t>
            </a:r>
            <a:r>
              <a:rPr lang="en-US" altLang="en-US" sz="2400" b="0" i="0"/>
              <a:t>they</a:t>
            </a:r>
            <a:r>
              <a:rPr lang="en-US" altLang="en-US" sz="2400" b="0"/>
              <a:t> </a:t>
            </a:r>
            <a:r>
              <a:rPr lang="en-US" altLang="en-US" sz="2400">
                <a:solidFill>
                  <a:srgbClr val="FF3300"/>
                </a:solidFill>
              </a:rPr>
              <a:t>study </a:t>
            </a:r>
            <a:r>
              <a:rPr lang="en-US" altLang="en-US" sz="2400" b="0" i="0"/>
              <a:t>English?</a:t>
            </a:r>
          </a:p>
        </p:txBody>
      </p:sp>
      <p:sp>
        <p:nvSpPr>
          <p:cNvPr id="444435" name="Rectangle 19"/>
          <p:cNvSpPr>
            <a:spLocks noChangeArrowheads="1"/>
          </p:cNvSpPr>
          <p:nvPr/>
        </p:nvSpPr>
        <p:spPr bwMode="auto">
          <a:xfrm>
            <a:off x="1428751" y="4211241"/>
            <a:ext cx="36776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/>
              <a:t> </a:t>
            </a:r>
            <a:r>
              <a:rPr lang="en-US" altLang="en-US" sz="2400" b="0" i="0"/>
              <a:t>(b) </a:t>
            </a:r>
            <a:r>
              <a:rPr lang="en-US" altLang="en-US" sz="2400">
                <a:solidFill>
                  <a:srgbClr val="0000CC"/>
                </a:solidFill>
              </a:rPr>
              <a:t>What </a:t>
            </a:r>
            <a:r>
              <a:rPr lang="en-US" altLang="en-US" sz="2400">
                <a:solidFill>
                  <a:schemeClr val="accent2"/>
                </a:solidFill>
              </a:rPr>
              <a:t>do </a:t>
            </a:r>
            <a:r>
              <a:rPr lang="en-US" altLang="en-US" sz="2400" b="0" i="0"/>
              <a:t>they</a:t>
            </a:r>
            <a:r>
              <a:rPr lang="en-US" altLang="en-US" sz="2400"/>
              <a:t> </a:t>
            </a:r>
            <a:r>
              <a:rPr lang="en-US" altLang="en-US" sz="2400">
                <a:solidFill>
                  <a:srgbClr val="FF3300"/>
                </a:solidFill>
              </a:rPr>
              <a:t>study</a:t>
            </a:r>
            <a:r>
              <a:rPr lang="en-US" altLang="en-US" sz="2400" b="0" i="0"/>
              <a:t>?</a:t>
            </a:r>
          </a:p>
        </p:txBody>
      </p:sp>
      <p:sp>
        <p:nvSpPr>
          <p:cNvPr id="444436" name="Rectangle 20"/>
          <p:cNvSpPr>
            <a:spLocks noChangeArrowheads="1"/>
          </p:cNvSpPr>
          <p:nvPr/>
        </p:nvSpPr>
        <p:spPr bwMode="auto">
          <a:xfrm>
            <a:off x="5791200" y="4953000"/>
            <a:ext cx="1378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English</a:t>
            </a:r>
            <a:r>
              <a:rPr lang="en-US" altLang="en-US" sz="2400" b="0"/>
              <a:t>.</a:t>
            </a:r>
          </a:p>
        </p:txBody>
      </p:sp>
      <p:sp>
        <p:nvSpPr>
          <p:cNvPr id="150540" name="Rectangle 26"/>
          <p:cNvSpPr>
            <a:spLocks noChangeArrowheads="1"/>
          </p:cNvSpPr>
          <p:nvPr/>
        </p:nvSpPr>
        <p:spPr bwMode="auto">
          <a:xfrm>
            <a:off x="1314451" y="1771651"/>
            <a:ext cx="6512719" cy="3961210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28600" y="569119"/>
            <a:ext cx="8229599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0" i="0" dirty="0" smtClean="0">
                <a:latin typeface="California" pitchFamily="2" charset="0"/>
              </a:rPr>
              <a:t>SIMPLE </a:t>
            </a:r>
            <a:r>
              <a:rPr lang="en-US" altLang="en-US" sz="4000" b="0" i="0" dirty="0">
                <a:latin typeface="California" pitchFamily="2" charset="0"/>
              </a:rPr>
              <a:t>PRESENT TENSE: ASKING INFORMATION </a:t>
            </a:r>
          </a:p>
          <a:p>
            <a:pPr eaLnBrk="1" hangingPunct="1"/>
            <a:r>
              <a:rPr lang="en-US" altLang="en-US" sz="4000" b="0" i="0" dirty="0">
                <a:latin typeface="California" pitchFamily="2" charset="0"/>
              </a:rPr>
              <a:t>        QUESTIONS WITH </a:t>
            </a:r>
            <a:r>
              <a:rPr lang="en-US" altLang="en-US" sz="4000" b="0" dirty="0">
                <a:latin typeface="California" pitchFamily="2" charset="0"/>
              </a:rPr>
              <a:t>WHERE</a:t>
            </a:r>
            <a:r>
              <a:rPr lang="en-US" altLang="en-US" sz="4000" b="0" i="0" dirty="0">
                <a:latin typeface="California" pitchFamily="2" charset="0"/>
              </a:rPr>
              <a:t> AND </a:t>
            </a:r>
            <a:r>
              <a:rPr lang="en-US" altLang="en-US" sz="4000" b="0" dirty="0">
                <a:latin typeface="California" pitchFamily="2" charset="0"/>
              </a:rPr>
              <a:t>WHAT</a:t>
            </a:r>
          </a:p>
          <a:p>
            <a:pPr eaLnBrk="1" hangingPunct="1"/>
            <a:endParaRPr lang="en-US" altLang="en-US" sz="1500" b="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18" grpId="0" animBg="1"/>
      <p:bldP spid="444428" grpId="0"/>
      <p:bldP spid="444420" grpId="0" animBg="1"/>
      <p:bldP spid="444426" grpId="0"/>
      <p:bldP spid="444435" grpId="0"/>
      <p:bldP spid="44443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5" name="Oval 13"/>
          <p:cNvSpPr>
            <a:spLocks noChangeArrowheads="1"/>
          </p:cNvSpPr>
          <p:nvPr/>
        </p:nvSpPr>
        <p:spPr bwMode="auto">
          <a:xfrm>
            <a:off x="5143500" y="1854564"/>
            <a:ext cx="2400300" cy="584269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100" i="0"/>
          </a:p>
        </p:txBody>
      </p:sp>
      <p:sp>
        <p:nvSpPr>
          <p:cNvPr id="15257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C1FF89-EB6B-4CD0-B627-87B9DD09B92C}" type="slidenum">
              <a:rPr lang="en-US" altLang="en-US" b="0" i="0"/>
              <a:pPr/>
              <a:t>36</a:t>
            </a:fld>
            <a:endParaRPr lang="en-US" altLang="en-US" b="0" i="0"/>
          </a:p>
        </p:txBody>
      </p:sp>
      <p:sp>
        <p:nvSpPr>
          <p:cNvPr id="444418" name="Oval 2"/>
          <p:cNvSpPr>
            <a:spLocks noChangeArrowheads="1"/>
          </p:cNvSpPr>
          <p:nvPr/>
        </p:nvSpPr>
        <p:spPr bwMode="auto">
          <a:xfrm>
            <a:off x="5372100" y="3426500"/>
            <a:ext cx="2343150" cy="519351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4428" name="Rectangle 12"/>
          <p:cNvSpPr>
            <a:spLocks noChangeArrowheads="1"/>
          </p:cNvSpPr>
          <p:nvPr/>
        </p:nvSpPr>
        <p:spPr bwMode="auto">
          <a:xfrm>
            <a:off x="5553075" y="3318273"/>
            <a:ext cx="2143536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/>
              <a:t>Yes</a:t>
            </a:r>
            <a:r>
              <a:rPr lang="en-US" altLang="en-US" sz="2100" b="0"/>
              <a:t>,</a:t>
            </a:r>
            <a:r>
              <a:rPr lang="en-US" altLang="en-US" sz="2100"/>
              <a:t> </a:t>
            </a:r>
            <a:r>
              <a:rPr lang="en-US" altLang="en-US" sz="2100" b="0" i="0"/>
              <a:t>she </a:t>
            </a:r>
            <a:r>
              <a:rPr lang="en-US" altLang="en-US" sz="2100" b="0" i="0">
                <a:solidFill>
                  <a:schemeClr val="accent2"/>
                </a:solidFill>
              </a:rPr>
              <a:t>does</a:t>
            </a:r>
            <a:r>
              <a:rPr lang="en-US" altLang="en-US" sz="2100" b="0"/>
              <a:t>.</a:t>
            </a:r>
          </a:p>
          <a:p>
            <a:pPr eaLnBrk="1" hangingPunct="1"/>
            <a:r>
              <a:rPr lang="en-US" altLang="en-US" sz="2100"/>
              <a:t>No</a:t>
            </a:r>
            <a:r>
              <a:rPr lang="en-US" altLang="en-US" sz="2100" b="0"/>
              <a:t>, </a:t>
            </a:r>
            <a:r>
              <a:rPr lang="en-US" altLang="en-US" sz="2100" b="0" i="0"/>
              <a:t>she </a:t>
            </a:r>
            <a:r>
              <a:rPr lang="en-US" altLang="en-US" sz="2100" b="0" i="0">
                <a:solidFill>
                  <a:schemeClr val="accent2"/>
                </a:solidFill>
              </a:rPr>
              <a:t>doesn’t</a:t>
            </a:r>
            <a:r>
              <a:rPr lang="en-US" altLang="en-US" sz="2100" b="0"/>
              <a:t>.</a:t>
            </a:r>
          </a:p>
          <a:p>
            <a:pPr eaLnBrk="1" hangingPunct="1"/>
            <a:endParaRPr lang="en-US" altLang="en-US" sz="2100">
              <a:solidFill>
                <a:schemeClr val="accent2"/>
              </a:solidFill>
            </a:endParaRPr>
          </a:p>
        </p:txBody>
      </p:sp>
      <p:sp>
        <p:nvSpPr>
          <p:cNvPr id="444420" name="Oval 4"/>
          <p:cNvSpPr>
            <a:spLocks noChangeArrowheads="1"/>
          </p:cNvSpPr>
          <p:nvPr/>
        </p:nvSpPr>
        <p:spPr bwMode="auto">
          <a:xfrm>
            <a:off x="5257800" y="4912400"/>
            <a:ext cx="2400300" cy="519351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2582" name="Line 8"/>
          <p:cNvSpPr>
            <a:spLocks noChangeShapeType="1"/>
          </p:cNvSpPr>
          <p:nvPr/>
        </p:nvSpPr>
        <p:spPr bwMode="auto">
          <a:xfrm>
            <a:off x="1314450" y="2628900"/>
            <a:ext cx="6515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52583" name="Rectangle 9"/>
          <p:cNvSpPr>
            <a:spLocks noChangeArrowheads="1"/>
          </p:cNvSpPr>
          <p:nvPr/>
        </p:nvSpPr>
        <p:spPr bwMode="auto">
          <a:xfrm>
            <a:off x="1984352" y="1957598"/>
            <a:ext cx="584281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QUESTION                   SHORT ANSWER</a:t>
            </a:r>
            <a:r>
              <a:rPr lang="en-US" altLang="en-US" b="0" i="0" dirty="0"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444426" name="Rectangle 10"/>
          <p:cNvSpPr>
            <a:spLocks noChangeArrowheads="1"/>
          </p:cNvSpPr>
          <p:nvPr/>
        </p:nvSpPr>
        <p:spPr bwMode="auto">
          <a:xfrm>
            <a:off x="1428750" y="2880123"/>
            <a:ext cx="42242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(a) </a:t>
            </a:r>
            <a:r>
              <a:rPr lang="en-US" altLang="en-US" sz="2400">
                <a:solidFill>
                  <a:schemeClr val="accent2"/>
                </a:solidFill>
              </a:rPr>
              <a:t>Does</a:t>
            </a:r>
            <a:r>
              <a:rPr lang="en-US" altLang="en-US" sz="2400">
                <a:solidFill>
                  <a:srgbClr val="009900"/>
                </a:solidFill>
              </a:rPr>
              <a:t> </a:t>
            </a:r>
            <a:r>
              <a:rPr lang="en-US" altLang="en-US" sz="2400" b="0" i="0"/>
              <a:t>Allison </a:t>
            </a:r>
            <a:r>
              <a:rPr lang="en-US" altLang="en-US" sz="2400">
                <a:solidFill>
                  <a:srgbClr val="FF3300"/>
                </a:solidFill>
              </a:rPr>
              <a:t>teach </a:t>
            </a:r>
            <a:r>
              <a:rPr lang="en-US" altLang="en-US" sz="2400" b="0" i="0"/>
              <a:t>math?</a:t>
            </a:r>
          </a:p>
        </p:txBody>
      </p:sp>
      <p:sp>
        <p:nvSpPr>
          <p:cNvPr id="444435" name="Rectangle 19"/>
          <p:cNvSpPr>
            <a:spLocks noChangeArrowheads="1"/>
          </p:cNvSpPr>
          <p:nvPr/>
        </p:nvSpPr>
        <p:spPr bwMode="auto">
          <a:xfrm>
            <a:off x="1428751" y="4211241"/>
            <a:ext cx="3919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/>
              <a:t> </a:t>
            </a:r>
            <a:r>
              <a:rPr lang="en-US" altLang="en-US" sz="2400" b="0" i="0"/>
              <a:t>(b) </a:t>
            </a:r>
            <a:r>
              <a:rPr lang="en-US" altLang="en-US" sz="2400">
                <a:solidFill>
                  <a:srgbClr val="0000CC"/>
                </a:solidFill>
              </a:rPr>
              <a:t>What </a:t>
            </a:r>
            <a:r>
              <a:rPr lang="en-US" altLang="en-US" sz="2400">
                <a:solidFill>
                  <a:schemeClr val="accent2"/>
                </a:solidFill>
              </a:rPr>
              <a:t>does </a:t>
            </a:r>
            <a:r>
              <a:rPr lang="en-US" altLang="en-US" sz="2400" b="0" i="0"/>
              <a:t>she</a:t>
            </a:r>
            <a:r>
              <a:rPr lang="en-US" altLang="en-US" sz="2400"/>
              <a:t> </a:t>
            </a:r>
            <a:r>
              <a:rPr lang="en-US" altLang="en-US" sz="2400">
                <a:solidFill>
                  <a:srgbClr val="FF3300"/>
                </a:solidFill>
              </a:rPr>
              <a:t>teach</a:t>
            </a:r>
            <a:r>
              <a:rPr lang="en-US" altLang="en-US" sz="2400" b="0" i="0"/>
              <a:t>?</a:t>
            </a:r>
          </a:p>
        </p:txBody>
      </p:sp>
      <p:sp>
        <p:nvSpPr>
          <p:cNvPr id="444436" name="Rectangle 20"/>
          <p:cNvSpPr>
            <a:spLocks noChangeArrowheads="1"/>
          </p:cNvSpPr>
          <p:nvPr/>
        </p:nvSpPr>
        <p:spPr bwMode="auto">
          <a:xfrm>
            <a:off x="5982892" y="4935142"/>
            <a:ext cx="9877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Math</a:t>
            </a:r>
            <a:r>
              <a:rPr lang="en-US" altLang="en-US" sz="2400" b="0"/>
              <a:t>.</a:t>
            </a:r>
          </a:p>
        </p:txBody>
      </p:sp>
      <p:sp>
        <p:nvSpPr>
          <p:cNvPr id="152588" name="Rectangle 26"/>
          <p:cNvSpPr>
            <a:spLocks noChangeArrowheads="1"/>
          </p:cNvSpPr>
          <p:nvPr/>
        </p:nvSpPr>
        <p:spPr bwMode="auto">
          <a:xfrm>
            <a:off x="1314451" y="1771651"/>
            <a:ext cx="6512719" cy="3961210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28600" y="569119"/>
            <a:ext cx="8229599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0" i="0" dirty="0" smtClean="0">
                <a:latin typeface="California" pitchFamily="2" charset="0"/>
              </a:rPr>
              <a:t>SIMPLE </a:t>
            </a:r>
            <a:r>
              <a:rPr lang="en-US" altLang="en-US" sz="4000" b="0" i="0" dirty="0">
                <a:latin typeface="California" pitchFamily="2" charset="0"/>
              </a:rPr>
              <a:t>PRESENT TENSE: ASKING INFORMATION </a:t>
            </a:r>
          </a:p>
          <a:p>
            <a:pPr eaLnBrk="1" hangingPunct="1"/>
            <a:r>
              <a:rPr lang="en-US" altLang="en-US" sz="4000" b="0" i="0" dirty="0">
                <a:latin typeface="California" pitchFamily="2" charset="0"/>
              </a:rPr>
              <a:t>        QUESTIONS WITH </a:t>
            </a:r>
            <a:r>
              <a:rPr lang="en-US" altLang="en-US" sz="4000" b="0" dirty="0">
                <a:latin typeface="California" pitchFamily="2" charset="0"/>
              </a:rPr>
              <a:t>WHERE</a:t>
            </a:r>
            <a:r>
              <a:rPr lang="en-US" altLang="en-US" sz="4000" b="0" i="0" dirty="0">
                <a:latin typeface="California" pitchFamily="2" charset="0"/>
              </a:rPr>
              <a:t> AND </a:t>
            </a:r>
            <a:r>
              <a:rPr lang="en-US" altLang="en-US" sz="4000" b="0" dirty="0">
                <a:latin typeface="California" pitchFamily="2" charset="0"/>
              </a:rPr>
              <a:t>WHAT</a:t>
            </a:r>
          </a:p>
          <a:p>
            <a:pPr eaLnBrk="1" hangingPunct="1"/>
            <a:endParaRPr lang="en-US" altLang="en-US" sz="1500" b="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18" grpId="0" animBg="1"/>
      <p:bldP spid="444428" grpId="0"/>
      <p:bldP spid="444420" grpId="0" animBg="1"/>
      <p:bldP spid="444426" grpId="0"/>
      <p:bldP spid="444435" grpId="0"/>
      <p:bldP spid="44443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04" name="Rectangle 31"/>
          <p:cNvSpPr>
            <a:spLocks noChangeArrowheads="1"/>
          </p:cNvSpPr>
          <p:nvPr/>
        </p:nvSpPr>
        <p:spPr bwMode="auto">
          <a:xfrm>
            <a:off x="1518878" y="1907827"/>
            <a:ext cx="6512719" cy="396121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667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5407F65-83F0-488A-8BEA-AECB1873D231}" type="slidenum">
              <a:rPr lang="en-US" altLang="en-US" b="0" i="0"/>
              <a:pPr/>
              <a:t>37</a:t>
            </a:fld>
            <a:endParaRPr lang="en-US" altLang="en-US" b="0" i="0"/>
          </a:p>
        </p:txBody>
      </p:sp>
      <p:sp>
        <p:nvSpPr>
          <p:cNvPr id="156675" name="Line 2"/>
          <p:cNvSpPr>
            <a:spLocks noChangeShapeType="1"/>
          </p:cNvSpPr>
          <p:nvPr/>
        </p:nvSpPr>
        <p:spPr bwMode="auto">
          <a:xfrm>
            <a:off x="1495425" y="2495181"/>
            <a:ext cx="65055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56676" name="Rectangle 3"/>
          <p:cNvSpPr>
            <a:spLocks noChangeArrowheads="1"/>
          </p:cNvSpPr>
          <p:nvPr/>
        </p:nvSpPr>
        <p:spPr bwMode="auto">
          <a:xfrm>
            <a:off x="1428750" y="2743200"/>
            <a:ext cx="40575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/>
              <a:t>(a)                      in Baltimore</a:t>
            </a:r>
            <a:endParaRPr lang="en-US" altLang="en-US" sz="2400" i="0" dirty="0"/>
          </a:p>
        </p:txBody>
      </p:sp>
      <p:sp>
        <p:nvSpPr>
          <p:cNvPr id="156677" name="Rectangle 4"/>
          <p:cNvSpPr>
            <a:spLocks noChangeArrowheads="1"/>
          </p:cNvSpPr>
          <p:nvPr/>
        </p:nvSpPr>
        <p:spPr bwMode="auto">
          <a:xfrm>
            <a:off x="1371601" y="3200400"/>
            <a:ext cx="16626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/>
              <a:t> </a:t>
            </a:r>
            <a:r>
              <a:rPr lang="en-US" altLang="en-US" sz="2400" b="0" i="0"/>
              <a:t>(b) </a:t>
            </a:r>
            <a:r>
              <a:rPr lang="en-US" altLang="en-US" sz="2400">
                <a:solidFill>
                  <a:srgbClr val="0000CC"/>
                </a:solidFill>
              </a:rPr>
              <a:t>Where</a:t>
            </a:r>
            <a:endParaRPr lang="en-US" altLang="en-US" sz="2400" b="0" i="0">
              <a:solidFill>
                <a:srgbClr val="0000CC"/>
              </a:solidFill>
            </a:endParaRPr>
          </a:p>
        </p:txBody>
      </p:sp>
      <p:sp>
        <p:nvSpPr>
          <p:cNvPr id="156678" name="Rectangle 5"/>
          <p:cNvSpPr>
            <a:spLocks noChangeArrowheads="1"/>
          </p:cNvSpPr>
          <p:nvPr/>
        </p:nvSpPr>
        <p:spPr bwMode="auto">
          <a:xfrm>
            <a:off x="1466851" y="3657600"/>
            <a:ext cx="42931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(c)                           in Moscow</a:t>
            </a:r>
            <a:endParaRPr lang="en-US" altLang="en-US" sz="2400" i="0"/>
          </a:p>
          <a:p>
            <a:pPr eaLnBrk="1" hangingPunct="1"/>
            <a:endParaRPr lang="en-US" altLang="en-US" sz="2400" b="0" i="0"/>
          </a:p>
        </p:txBody>
      </p:sp>
      <p:sp>
        <p:nvSpPr>
          <p:cNvPr id="156679" name="Rectangle 6"/>
          <p:cNvSpPr>
            <a:spLocks noChangeArrowheads="1"/>
          </p:cNvSpPr>
          <p:nvPr/>
        </p:nvSpPr>
        <p:spPr bwMode="auto">
          <a:xfrm>
            <a:off x="1419225" y="4114800"/>
            <a:ext cx="35317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/>
              <a:t> </a:t>
            </a:r>
            <a:r>
              <a:rPr lang="en-US" altLang="en-US" sz="2400" b="0" i="0"/>
              <a:t>(d) </a:t>
            </a:r>
            <a:r>
              <a:rPr lang="en-US" altLang="en-US" sz="2400">
                <a:solidFill>
                  <a:srgbClr val="0000CC"/>
                </a:solidFill>
              </a:rPr>
              <a:t>Where</a:t>
            </a:r>
            <a:r>
              <a:rPr lang="en-US" altLang="en-US" sz="2400">
                <a:solidFill>
                  <a:srgbClr val="663300"/>
                </a:solidFill>
              </a:rPr>
              <a:t>                      </a:t>
            </a:r>
            <a:endParaRPr lang="en-US" altLang="en-US" sz="2400" b="0" i="0"/>
          </a:p>
        </p:txBody>
      </p:sp>
      <p:sp>
        <p:nvSpPr>
          <p:cNvPr id="633863" name="Rectangle 7"/>
          <p:cNvSpPr>
            <a:spLocks noChangeArrowheads="1"/>
          </p:cNvSpPr>
          <p:nvPr/>
        </p:nvSpPr>
        <p:spPr bwMode="auto">
          <a:xfrm>
            <a:off x="1906192" y="2743200"/>
            <a:ext cx="595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accent2"/>
                </a:solidFill>
              </a:rPr>
              <a:t>Do</a:t>
            </a:r>
          </a:p>
        </p:txBody>
      </p:sp>
      <p:sp>
        <p:nvSpPr>
          <p:cNvPr id="633864" name="Rectangle 8"/>
          <p:cNvSpPr>
            <a:spLocks noChangeArrowheads="1"/>
          </p:cNvSpPr>
          <p:nvPr/>
        </p:nvSpPr>
        <p:spPr bwMode="auto">
          <a:xfrm>
            <a:off x="2942035" y="3200400"/>
            <a:ext cx="5597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accent2"/>
                </a:solidFill>
              </a:rPr>
              <a:t>do</a:t>
            </a:r>
          </a:p>
        </p:txBody>
      </p:sp>
      <p:sp>
        <p:nvSpPr>
          <p:cNvPr id="633865" name="Rectangle 9"/>
          <p:cNvSpPr>
            <a:spLocks noChangeArrowheads="1"/>
          </p:cNvSpPr>
          <p:nvPr/>
        </p:nvSpPr>
        <p:spPr bwMode="auto">
          <a:xfrm>
            <a:off x="2971801" y="4114800"/>
            <a:ext cx="9028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accent2"/>
                </a:solidFill>
              </a:rPr>
              <a:t>does</a:t>
            </a:r>
          </a:p>
        </p:txBody>
      </p:sp>
      <p:sp>
        <p:nvSpPr>
          <p:cNvPr id="633866" name="Rectangle 10"/>
          <p:cNvSpPr>
            <a:spLocks noChangeArrowheads="1"/>
          </p:cNvSpPr>
          <p:nvPr/>
        </p:nvSpPr>
        <p:spPr bwMode="auto">
          <a:xfrm>
            <a:off x="1918098" y="3657600"/>
            <a:ext cx="9380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accent2"/>
                </a:solidFill>
              </a:rPr>
              <a:t>Does</a:t>
            </a:r>
          </a:p>
        </p:txBody>
      </p:sp>
      <p:sp>
        <p:nvSpPr>
          <p:cNvPr id="633867" name="Rectangle 11"/>
          <p:cNvSpPr>
            <a:spLocks noChangeArrowheads="1"/>
          </p:cNvSpPr>
          <p:nvPr/>
        </p:nvSpPr>
        <p:spPr bwMode="auto">
          <a:xfrm>
            <a:off x="3028950" y="2037160"/>
            <a:ext cx="147386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2100" b="0" dirty="0">
                <a:latin typeface="OldNewspaperTypes" panose="02000603060000020004" pitchFamily="2" charset="0"/>
              </a:rPr>
              <a:t>/</a:t>
            </a:r>
            <a:r>
              <a:rPr lang="en-US" altLang="en-US" sz="2100" b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DOES</a:t>
            </a:r>
          </a:p>
        </p:txBody>
      </p:sp>
      <p:sp>
        <p:nvSpPr>
          <p:cNvPr id="633868" name="Rectangle 12"/>
          <p:cNvSpPr>
            <a:spLocks noChangeArrowheads="1"/>
          </p:cNvSpPr>
          <p:nvPr/>
        </p:nvSpPr>
        <p:spPr bwMode="auto">
          <a:xfrm>
            <a:off x="4629150" y="2037160"/>
            <a:ext cx="148822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SUBJECT</a:t>
            </a:r>
          </a:p>
        </p:txBody>
      </p:sp>
      <p:sp>
        <p:nvSpPr>
          <p:cNvPr id="633869" name="Rectangle 13"/>
          <p:cNvSpPr>
            <a:spLocks noChangeArrowheads="1"/>
          </p:cNvSpPr>
          <p:nvPr/>
        </p:nvSpPr>
        <p:spPr bwMode="auto">
          <a:xfrm>
            <a:off x="2370535" y="2743200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they</a:t>
            </a:r>
          </a:p>
        </p:txBody>
      </p:sp>
      <p:sp>
        <p:nvSpPr>
          <p:cNvPr id="633870" name="Rectangle 14"/>
          <p:cNvSpPr>
            <a:spLocks noChangeArrowheads="1"/>
          </p:cNvSpPr>
          <p:nvPr/>
        </p:nvSpPr>
        <p:spPr bwMode="auto">
          <a:xfrm>
            <a:off x="3408760" y="3200400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they</a:t>
            </a:r>
          </a:p>
        </p:txBody>
      </p:sp>
      <p:sp>
        <p:nvSpPr>
          <p:cNvPr id="633871" name="Rectangle 15"/>
          <p:cNvSpPr>
            <a:spLocks noChangeArrowheads="1"/>
          </p:cNvSpPr>
          <p:nvPr/>
        </p:nvSpPr>
        <p:spPr bwMode="auto">
          <a:xfrm>
            <a:off x="2734867" y="3657600"/>
            <a:ext cx="8531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Alexi</a:t>
            </a:r>
          </a:p>
        </p:txBody>
      </p:sp>
      <p:sp>
        <p:nvSpPr>
          <p:cNvPr id="633872" name="Rectangle 16"/>
          <p:cNvSpPr>
            <a:spLocks noChangeArrowheads="1"/>
          </p:cNvSpPr>
          <p:nvPr/>
        </p:nvSpPr>
        <p:spPr bwMode="auto">
          <a:xfrm>
            <a:off x="3736182" y="4114800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he</a:t>
            </a:r>
          </a:p>
        </p:txBody>
      </p:sp>
      <p:sp>
        <p:nvSpPr>
          <p:cNvPr id="633873" name="Rectangle 17"/>
          <p:cNvSpPr>
            <a:spLocks noChangeArrowheads="1"/>
          </p:cNvSpPr>
          <p:nvPr/>
        </p:nvSpPr>
        <p:spPr bwMode="auto">
          <a:xfrm>
            <a:off x="6140055" y="2049066"/>
            <a:ext cx="19140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i="0" dirty="0">
                <a:solidFill>
                  <a:srgbClr val="FF3300"/>
                </a:solidFill>
                <a:latin typeface="OldNewspaperTypes" panose="02000603060000020004" pitchFamily="2" charset="0"/>
              </a:rPr>
              <a:t>MAIN VERB</a:t>
            </a:r>
          </a:p>
        </p:txBody>
      </p:sp>
      <p:sp>
        <p:nvSpPr>
          <p:cNvPr id="633874" name="Rectangle 18"/>
          <p:cNvSpPr>
            <a:spLocks noChangeArrowheads="1"/>
          </p:cNvSpPr>
          <p:nvPr/>
        </p:nvSpPr>
        <p:spPr bwMode="auto">
          <a:xfrm>
            <a:off x="4343401" y="2000250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+</a:t>
            </a:r>
          </a:p>
        </p:txBody>
      </p:sp>
      <p:sp>
        <p:nvSpPr>
          <p:cNvPr id="633875" name="Rectangle 19"/>
          <p:cNvSpPr>
            <a:spLocks noChangeArrowheads="1"/>
          </p:cNvSpPr>
          <p:nvPr/>
        </p:nvSpPr>
        <p:spPr bwMode="auto">
          <a:xfrm>
            <a:off x="5886451" y="2000250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+</a:t>
            </a:r>
          </a:p>
        </p:txBody>
      </p:sp>
      <p:sp>
        <p:nvSpPr>
          <p:cNvPr id="633876" name="Rectangle 20"/>
          <p:cNvSpPr>
            <a:spLocks noChangeArrowheads="1"/>
          </p:cNvSpPr>
          <p:nvPr/>
        </p:nvSpPr>
        <p:spPr bwMode="auto">
          <a:xfrm>
            <a:off x="3086101" y="2743200"/>
            <a:ext cx="697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3300"/>
                </a:solidFill>
              </a:rPr>
              <a:t>live</a:t>
            </a:r>
          </a:p>
        </p:txBody>
      </p:sp>
      <p:sp>
        <p:nvSpPr>
          <p:cNvPr id="633877" name="Rectangle 21"/>
          <p:cNvSpPr>
            <a:spLocks noChangeArrowheads="1"/>
          </p:cNvSpPr>
          <p:nvPr/>
        </p:nvSpPr>
        <p:spPr bwMode="auto">
          <a:xfrm>
            <a:off x="4098133" y="3211117"/>
            <a:ext cx="697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3300"/>
                </a:solidFill>
              </a:rPr>
              <a:t>live</a:t>
            </a:r>
          </a:p>
        </p:txBody>
      </p:sp>
      <p:sp>
        <p:nvSpPr>
          <p:cNvPr id="633878" name="Rectangle 22"/>
          <p:cNvSpPr>
            <a:spLocks noChangeArrowheads="1"/>
          </p:cNvSpPr>
          <p:nvPr/>
        </p:nvSpPr>
        <p:spPr bwMode="auto">
          <a:xfrm>
            <a:off x="3526633" y="3657600"/>
            <a:ext cx="697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3300"/>
                </a:solidFill>
              </a:rPr>
              <a:t>live</a:t>
            </a:r>
          </a:p>
        </p:txBody>
      </p:sp>
      <p:sp>
        <p:nvSpPr>
          <p:cNvPr id="633879" name="Rectangle 23"/>
          <p:cNvSpPr>
            <a:spLocks noChangeArrowheads="1"/>
          </p:cNvSpPr>
          <p:nvPr/>
        </p:nvSpPr>
        <p:spPr bwMode="auto">
          <a:xfrm>
            <a:off x="4155283" y="4114800"/>
            <a:ext cx="697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3300"/>
                </a:solidFill>
              </a:rPr>
              <a:t>live</a:t>
            </a:r>
          </a:p>
        </p:txBody>
      </p:sp>
      <p:sp>
        <p:nvSpPr>
          <p:cNvPr id="633880" name="Text Box 24"/>
          <p:cNvSpPr txBox="1">
            <a:spLocks noChangeArrowheads="1"/>
          </p:cNvSpPr>
          <p:nvPr/>
        </p:nvSpPr>
        <p:spPr bwMode="auto">
          <a:xfrm>
            <a:off x="5314950" y="2743200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0"/>
              <a:t>?</a:t>
            </a:r>
          </a:p>
        </p:txBody>
      </p:sp>
      <p:sp>
        <p:nvSpPr>
          <p:cNvPr id="633881" name="Text Box 25"/>
          <p:cNvSpPr txBox="1">
            <a:spLocks noChangeArrowheads="1"/>
          </p:cNvSpPr>
          <p:nvPr/>
        </p:nvSpPr>
        <p:spPr bwMode="auto">
          <a:xfrm>
            <a:off x="4686300" y="3200400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0"/>
              <a:t>?</a:t>
            </a:r>
          </a:p>
        </p:txBody>
      </p:sp>
      <p:sp>
        <p:nvSpPr>
          <p:cNvPr id="633882" name="Text Box 26"/>
          <p:cNvSpPr txBox="1">
            <a:spLocks noChangeArrowheads="1"/>
          </p:cNvSpPr>
          <p:nvPr/>
        </p:nvSpPr>
        <p:spPr bwMode="auto">
          <a:xfrm>
            <a:off x="5562600" y="3657600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0"/>
              <a:t>?</a:t>
            </a:r>
          </a:p>
        </p:txBody>
      </p:sp>
      <p:sp>
        <p:nvSpPr>
          <p:cNvPr id="633883" name="Text Box 27"/>
          <p:cNvSpPr txBox="1">
            <a:spLocks noChangeArrowheads="1"/>
          </p:cNvSpPr>
          <p:nvPr/>
        </p:nvSpPr>
        <p:spPr bwMode="auto">
          <a:xfrm>
            <a:off x="4705350" y="4114800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0"/>
              <a:t>?</a:t>
            </a:r>
          </a:p>
        </p:txBody>
      </p:sp>
      <p:sp>
        <p:nvSpPr>
          <p:cNvPr id="156701" name="Rectangle 28"/>
          <p:cNvSpPr>
            <a:spLocks noChangeArrowheads="1"/>
          </p:cNvSpPr>
          <p:nvPr/>
        </p:nvSpPr>
        <p:spPr bwMode="auto">
          <a:xfrm>
            <a:off x="1543051" y="2037160"/>
            <a:ext cx="149624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dirty="0">
                <a:solidFill>
                  <a:srgbClr val="663300"/>
                </a:solidFill>
                <a:latin typeface="OldNewspaperTypes" panose="02000603060000020004" pitchFamily="2" charset="0"/>
              </a:rPr>
              <a:t>(</a:t>
            </a:r>
            <a:r>
              <a:rPr lang="en-US" altLang="en-US" sz="2100" b="0" dirty="0">
                <a:solidFill>
                  <a:srgbClr val="0000CC"/>
                </a:solidFill>
                <a:latin typeface="OldNewspaperTypes" panose="02000603060000020004" pitchFamily="2" charset="0"/>
              </a:rPr>
              <a:t>WHERE</a:t>
            </a:r>
            <a:r>
              <a:rPr lang="en-US" altLang="en-US" sz="2100" b="0" dirty="0">
                <a:solidFill>
                  <a:srgbClr val="663300"/>
                </a:solidFill>
                <a:latin typeface="OldNewspaperTypes" panose="02000603060000020004" pitchFamily="2" charset="0"/>
              </a:rPr>
              <a:t>)</a:t>
            </a:r>
          </a:p>
        </p:txBody>
      </p:sp>
      <p:sp>
        <p:nvSpPr>
          <p:cNvPr id="633885" name="Rectangle 29"/>
          <p:cNvSpPr>
            <a:spLocks noChangeArrowheads="1"/>
          </p:cNvSpPr>
          <p:nvPr/>
        </p:nvSpPr>
        <p:spPr bwMode="auto">
          <a:xfrm>
            <a:off x="2743201" y="2000250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/>
              <a:t>+</a:t>
            </a: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228600" y="569119"/>
            <a:ext cx="8229599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0" i="0" dirty="0" smtClean="0">
                <a:latin typeface="California" pitchFamily="2" charset="0"/>
              </a:rPr>
              <a:t>SIMPLE </a:t>
            </a:r>
            <a:r>
              <a:rPr lang="en-US" altLang="en-US" sz="4000" b="0" i="0" dirty="0">
                <a:latin typeface="California" pitchFamily="2" charset="0"/>
              </a:rPr>
              <a:t>PRESENT TENSE: ASKING INFORMATION </a:t>
            </a:r>
          </a:p>
          <a:p>
            <a:pPr eaLnBrk="1" hangingPunct="1"/>
            <a:r>
              <a:rPr lang="en-US" altLang="en-US" sz="4000" b="0" i="0" dirty="0">
                <a:latin typeface="California" pitchFamily="2" charset="0"/>
              </a:rPr>
              <a:t>        QUESTIONS WITH </a:t>
            </a:r>
            <a:r>
              <a:rPr lang="en-US" altLang="en-US" sz="4000" b="0" dirty="0">
                <a:latin typeface="California" pitchFamily="2" charset="0"/>
              </a:rPr>
              <a:t>WHERE</a:t>
            </a:r>
            <a:r>
              <a:rPr lang="en-US" altLang="en-US" sz="4000" b="0" i="0" dirty="0">
                <a:latin typeface="California" pitchFamily="2" charset="0"/>
              </a:rPr>
              <a:t> AND </a:t>
            </a:r>
            <a:r>
              <a:rPr lang="en-US" altLang="en-US" sz="4000" b="0" dirty="0">
                <a:latin typeface="California" pitchFamily="2" charset="0"/>
              </a:rPr>
              <a:t>WHAT</a:t>
            </a:r>
          </a:p>
          <a:p>
            <a:pPr eaLnBrk="1" hangingPunct="1"/>
            <a:endParaRPr lang="en-US" altLang="en-US" sz="1500" b="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38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3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3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33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38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3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3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33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3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3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3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3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633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3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3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33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33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633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33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33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33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33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633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33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33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33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3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633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3863" grpId="0"/>
      <p:bldP spid="633864" grpId="0"/>
      <p:bldP spid="633865" grpId="0"/>
      <p:bldP spid="633866" grpId="0"/>
      <p:bldP spid="633867" grpId="0"/>
      <p:bldP spid="633868" grpId="0"/>
      <p:bldP spid="633869" grpId="0"/>
      <p:bldP spid="633870" grpId="0"/>
      <p:bldP spid="633871" grpId="0"/>
      <p:bldP spid="633872" grpId="0"/>
      <p:bldP spid="633873" grpId="0"/>
      <p:bldP spid="633874" grpId="0"/>
      <p:bldP spid="633875" grpId="0"/>
      <p:bldP spid="633880" grpId="0"/>
      <p:bldP spid="633881" grpId="0"/>
      <p:bldP spid="633882" grpId="0"/>
      <p:bldP spid="633883" grpId="0"/>
      <p:bldP spid="63388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50" name="Rectangle 31"/>
          <p:cNvSpPr>
            <a:spLocks noChangeArrowheads="1"/>
          </p:cNvSpPr>
          <p:nvPr/>
        </p:nvSpPr>
        <p:spPr bwMode="auto">
          <a:xfrm>
            <a:off x="1314451" y="1771651"/>
            <a:ext cx="6512719" cy="396121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87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AAE61D-91B8-4E41-9AB9-FEC75BEF5913}" type="slidenum">
              <a:rPr lang="en-US" altLang="en-US" b="0" i="0"/>
              <a:pPr/>
              <a:t>38</a:t>
            </a:fld>
            <a:endParaRPr lang="en-US" altLang="en-US" b="0" i="0"/>
          </a:p>
        </p:txBody>
      </p:sp>
      <p:sp>
        <p:nvSpPr>
          <p:cNvPr id="158723" name="Line 2"/>
          <p:cNvSpPr>
            <a:spLocks noChangeShapeType="1"/>
          </p:cNvSpPr>
          <p:nvPr/>
        </p:nvSpPr>
        <p:spPr bwMode="auto">
          <a:xfrm>
            <a:off x="1323975" y="2571750"/>
            <a:ext cx="65055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58724" name="Rectangle 3"/>
          <p:cNvSpPr>
            <a:spLocks noChangeArrowheads="1"/>
          </p:cNvSpPr>
          <p:nvPr/>
        </p:nvSpPr>
        <p:spPr bwMode="auto">
          <a:xfrm>
            <a:off x="1428751" y="2743200"/>
            <a:ext cx="3953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(a)                          English?</a:t>
            </a:r>
            <a:endParaRPr lang="en-US" altLang="en-US" sz="2400" i="0"/>
          </a:p>
        </p:txBody>
      </p:sp>
      <p:sp>
        <p:nvSpPr>
          <p:cNvPr id="158725" name="Rectangle 4"/>
          <p:cNvSpPr>
            <a:spLocks noChangeArrowheads="1"/>
          </p:cNvSpPr>
          <p:nvPr/>
        </p:nvSpPr>
        <p:spPr bwMode="auto">
          <a:xfrm>
            <a:off x="1371600" y="3200400"/>
            <a:ext cx="14734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/>
              <a:t> </a:t>
            </a:r>
            <a:r>
              <a:rPr lang="en-US" altLang="en-US" sz="2400" b="0" i="0"/>
              <a:t>(b) </a:t>
            </a:r>
            <a:r>
              <a:rPr lang="en-US" altLang="en-US" sz="2400">
                <a:solidFill>
                  <a:srgbClr val="0000CC"/>
                </a:solidFill>
              </a:rPr>
              <a:t>What</a:t>
            </a:r>
            <a:endParaRPr lang="en-US" altLang="en-US" sz="2400" b="0" i="0">
              <a:solidFill>
                <a:srgbClr val="0000CC"/>
              </a:solidFill>
            </a:endParaRPr>
          </a:p>
        </p:txBody>
      </p:sp>
      <p:sp>
        <p:nvSpPr>
          <p:cNvPr id="158726" name="Rectangle 5"/>
          <p:cNvSpPr>
            <a:spLocks noChangeArrowheads="1"/>
          </p:cNvSpPr>
          <p:nvPr/>
        </p:nvSpPr>
        <p:spPr bwMode="auto">
          <a:xfrm>
            <a:off x="1466850" y="3657601"/>
            <a:ext cx="467320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(c)                                 math?</a:t>
            </a:r>
            <a:endParaRPr lang="en-US" altLang="en-US" sz="2400" i="0"/>
          </a:p>
          <a:p>
            <a:pPr eaLnBrk="1" hangingPunct="1"/>
            <a:endParaRPr lang="en-US" altLang="en-US" sz="2400" b="0" i="0"/>
          </a:p>
        </p:txBody>
      </p:sp>
      <p:sp>
        <p:nvSpPr>
          <p:cNvPr id="158727" name="Rectangle 6"/>
          <p:cNvSpPr>
            <a:spLocks noChangeArrowheads="1"/>
          </p:cNvSpPr>
          <p:nvPr/>
        </p:nvSpPr>
        <p:spPr bwMode="auto">
          <a:xfrm>
            <a:off x="1419226" y="4114800"/>
            <a:ext cx="33425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/>
              <a:t> </a:t>
            </a:r>
            <a:r>
              <a:rPr lang="en-US" altLang="en-US" sz="2400" b="0" i="0"/>
              <a:t>(d) </a:t>
            </a:r>
            <a:r>
              <a:rPr lang="en-US" altLang="en-US" sz="2400">
                <a:solidFill>
                  <a:srgbClr val="0000CC"/>
                </a:solidFill>
              </a:rPr>
              <a:t>What</a:t>
            </a:r>
            <a:r>
              <a:rPr lang="en-US" altLang="en-US" sz="2400">
                <a:solidFill>
                  <a:srgbClr val="663300"/>
                </a:solidFill>
              </a:rPr>
              <a:t>                      </a:t>
            </a:r>
            <a:endParaRPr lang="en-US" altLang="en-US" sz="2400" b="0" i="0"/>
          </a:p>
        </p:txBody>
      </p:sp>
      <p:sp>
        <p:nvSpPr>
          <p:cNvPr id="633863" name="Rectangle 7"/>
          <p:cNvSpPr>
            <a:spLocks noChangeArrowheads="1"/>
          </p:cNvSpPr>
          <p:nvPr/>
        </p:nvSpPr>
        <p:spPr bwMode="auto">
          <a:xfrm>
            <a:off x="1906192" y="2743200"/>
            <a:ext cx="595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accent2"/>
                </a:solidFill>
              </a:rPr>
              <a:t>Do</a:t>
            </a:r>
          </a:p>
        </p:txBody>
      </p:sp>
      <p:sp>
        <p:nvSpPr>
          <p:cNvPr id="633864" name="Rectangle 8"/>
          <p:cNvSpPr>
            <a:spLocks noChangeArrowheads="1"/>
          </p:cNvSpPr>
          <p:nvPr/>
        </p:nvSpPr>
        <p:spPr bwMode="auto">
          <a:xfrm>
            <a:off x="2800350" y="3211117"/>
            <a:ext cx="5597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accent2"/>
                </a:solidFill>
              </a:rPr>
              <a:t>do</a:t>
            </a:r>
          </a:p>
        </p:txBody>
      </p:sp>
      <p:sp>
        <p:nvSpPr>
          <p:cNvPr id="633865" name="Rectangle 9"/>
          <p:cNvSpPr>
            <a:spLocks noChangeArrowheads="1"/>
          </p:cNvSpPr>
          <p:nvPr/>
        </p:nvSpPr>
        <p:spPr bwMode="auto">
          <a:xfrm>
            <a:off x="2833688" y="4118373"/>
            <a:ext cx="9028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accent2"/>
                </a:solidFill>
              </a:rPr>
              <a:t>does</a:t>
            </a:r>
          </a:p>
        </p:txBody>
      </p:sp>
      <p:sp>
        <p:nvSpPr>
          <p:cNvPr id="633866" name="Rectangle 10"/>
          <p:cNvSpPr>
            <a:spLocks noChangeArrowheads="1"/>
          </p:cNvSpPr>
          <p:nvPr/>
        </p:nvSpPr>
        <p:spPr bwMode="auto">
          <a:xfrm>
            <a:off x="1918098" y="3657600"/>
            <a:ext cx="9380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accent2"/>
                </a:solidFill>
              </a:rPr>
              <a:t>Does</a:t>
            </a:r>
          </a:p>
        </p:txBody>
      </p:sp>
      <p:sp>
        <p:nvSpPr>
          <p:cNvPr id="633867" name="Rectangle 11"/>
          <p:cNvSpPr>
            <a:spLocks noChangeArrowheads="1"/>
          </p:cNvSpPr>
          <p:nvPr/>
        </p:nvSpPr>
        <p:spPr bwMode="auto">
          <a:xfrm>
            <a:off x="3028950" y="2037160"/>
            <a:ext cx="142699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>
                <a:solidFill>
                  <a:schemeClr val="accent2"/>
                </a:solidFill>
              </a:rPr>
              <a:t>DO</a:t>
            </a:r>
            <a:r>
              <a:rPr lang="en-US" altLang="en-US" sz="2100" b="0"/>
              <a:t>/</a:t>
            </a:r>
            <a:r>
              <a:rPr lang="en-US" altLang="en-US" sz="2100" b="0">
                <a:solidFill>
                  <a:schemeClr val="accent2"/>
                </a:solidFill>
              </a:rPr>
              <a:t>DOES</a:t>
            </a:r>
          </a:p>
        </p:txBody>
      </p:sp>
      <p:sp>
        <p:nvSpPr>
          <p:cNvPr id="633868" name="Rectangle 12"/>
          <p:cNvSpPr>
            <a:spLocks noChangeArrowheads="1"/>
          </p:cNvSpPr>
          <p:nvPr/>
        </p:nvSpPr>
        <p:spPr bwMode="auto">
          <a:xfrm>
            <a:off x="4629150" y="2037160"/>
            <a:ext cx="141096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/>
              <a:t>SUBJECT</a:t>
            </a:r>
          </a:p>
        </p:txBody>
      </p:sp>
      <p:sp>
        <p:nvSpPr>
          <p:cNvPr id="633869" name="Rectangle 13"/>
          <p:cNvSpPr>
            <a:spLocks noChangeArrowheads="1"/>
          </p:cNvSpPr>
          <p:nvPr/>
        </p:nvSpPr>
        <p:spPr bwMode="auto">
          <a:xfrm>
            <a:off x="2370535" y="2743200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they</a:t>
            </a:r>
          </a:p>
        </p:txBody>
      </p:sp>
      <p:sp>
        <p:nvSpPr>
          <p:cNvPr id="633870" name="Rectangle 14"/>
          <p:cNvSpPr>
            <a:spLocks noChangeArrowheads="1"/>
          </p:cNvSpPr>
          <p:nvPr/>
        </p:nvSpPr>
        <p:spPr bwMode="auto">
          <a:xfrm>
            <a:off x="3267076" y="3211117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they</a:t>
            </a:r>
          </a:p>
        </p:txBody>
      </p:sp>
      <p:sp>
        <p:nvSpPr>
          <p:cNvPr id="633871" name="Rectangle 15"/>
          <p:cNvSpPr>
            <a:spLocks noChangeArrowheads="1"/>
          </p:cNvSpPr>
          <p:nvPr/>
        </p:nvSpPr>
        <p:spPr bwMode="auto">
          <a:xfrm>
            <a:off x="2734867" y="3657600"/>
            <a:ext cx="10935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Allison</a:t>
            </a:r>
          </a:p>
        </p:txBody>
      </p:sp>
      <p:sp>
        <p:nvSpPr>
          <p:cNvPr id="633872" name="Rectangle 16"/>
          <p:cNvSpPr>
            <a:spLocks noChangeArrowheads="1"/>
          </p:cNvSpPr>
          <p:nvPr/>
        </p:nvSpPr>
        <p:spPr bwMode="auto">
          <a:xfrm>
            <a:off x="3682604" y="4114800"/>
            <a:ext cx="6815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she</a:t>
            </a:r>
          </a:p>
        </p:txBody>
      </p:sp>
      <p:sp>
        <p:nvSpPr>
          <p:cNvPr id="633873" name="Rectangle 17"/>
          <p:cNvSpPr>
            <a:spLocks noChangeArrowheads="1"/>
          </p:cNvSpPr>
          <p:nvPr/>
        </p:nvSpPr>
        <p:spPr bwMode="auto">
          <a:xfrm>
            <a:off x="6140055" y="2049066"/>
            <a:ext cx="169469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i="0">
                <a:solidFill>
                  <a:srgbClr val="FF3300"/>
                </a:solidFill>
              </a:rPr>
              <a:t>MAIN VERB</a:t>
            </a:r>
          </a:p>
        </p:txBody>
      </p:sp>
      <p:sp>
        <p:nvSpPr>
          <p:cNvPr id="633874" name="Rectangle 18"/>
          <p:cNvSpPr>
            <a:spLocks noChangeArrowheads="1"/>
          </p:cNvSpPr>
          <p:nvPr/>
        </p:nvSpPr>
        <p:spPr bwMode="auto">
          <a:xfrm>
            <a:off x="4343401" y="2000250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+</a:t>
            </a:r>
          </a:p>
        </p:txBody>
      </p:sp>
      <p:sp>
        <p:nvSpPr>
          <p:cNvPr id="633875" name="Rectangle 19"/>
          <p:cNvSpPr>
            <a:spLocks noChangeArrowheads="1"/>
          </p:cNvSpPr>
          <p:nvPr/>
        </p:nvSpPr>
        <p:spPr bwMode="auto">
          <a:xfrm>
            <a:off x="5886451" y="2000250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+</a:t>
            </a:r>
          </a:p>
        </p:txBody>
      </p:sp>
      <p:sp>
        <p:nvSpPr>
          <p:cNvPr id="633876" name="Rectangle 20"/>
          <p:cNvSpPr>
            <a:spLocks noChangeArrowheads="1"/>
          </p:cNvSpPr>
          <p:nvPr/>
        </p:nvSpPr>
        <p:spPr bwMode="auto">
          <a:xfrm>
            <a:off x="3086101" y="2743200"/>
            <a:ext cx="10054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3300"/>
                </a:solidFill>
              </a:rPr>
              <a:t>study</a:t>
            </a:r>
          </a:p>
        </p:txBody>
      </p:sp>
      <p:sp>
        <p:nvSpPr>
          <p:cNvPr id="633877" name="Rectangle 21"/>
          <p:cNvSpPr>
            <a:spLocks noChangeArrowheads="1"/>
          </p:cNvSpPr>
          <p:nvPr/>
        </p:nvSpPr>
        <p:spPr bwMode="auto">
          <a:xfrm>
            <a:off x="3956448" y="3221832"/>
            <a:ext cx="10054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3300"/>
                </a:solidFill>
              </a:rPr>
              <a:t>study</a:t>
            </a:r>
          </a:p>
        </p:txBody>
      </p:sp>
      <p:sp>
        <p:nvSpPr>
          <p:cNvPr id="633878" name="Rectangle 22"/>
          <p:cNvSpPr>
            <a:spLocks noChangeArrowheads="1"/>
          </p:cNvSpPr>
          <p:nvPr/>
        </p:nvSpPr>
        <p:spPr bwMode="auto">
          <a:xfrm>
            <a:off x="3526632" y="3657600"/>
            <a:ext cx="12442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3300"/>
                </a:solidFill>
              </a:rPr>
              <a:t>  teach </a:t>
            </a:r>
          </a:p>
        </p:txBody>
      </p:sp>
      <p:sp>
        <p:nvSpPr>
          <p:cNvPr id="633879" name="Rectangle 23"/>
          <p:cNvSpPr>
            <a:spLocks noChangeArrowheads="1"/>
          </p:cNvSpPr>
          <p:nvPr/>
        </p:nvSpPr>
        <p:spPr bwMode="auto">
          <a:xfrm>
            <a:off x="4277917" y="4114800"/>
            <a:ext cx="9893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3300"/>
                </a:solidFill>
              </a:rPr>
              <a:t>teach</a:t>
            </a:r>
          </a:p>
        </p:txBody>
      </p:sp>
      <p:sp>
        <p:nvSpPr>
          <p:cNvPr id="633881" name="Text Box 25"/>
          <p:cNvSpPr txBox="1">
            <a:spLocks noChangeArrowheads="1"/>
          </p:cNvSpPr>
          <p:nvPr/>
        </p:nvSpPr>
        <p:spPr bwMode="auto">
          <a:xfrm>
            <a:off x="4839891" y="3211117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0"/>
              <a:t>?</a:t>
            </a:r>
          </a:p>
        </p:txBody>
      </p:sp>
      <p:sp>
        <p:nvSpPr>
          <p:cNvPr id="633883" name="Text Box 27"/>
          <p:cNvSpPr txBox="1">
            <a:spLocks noChangeArrowheads="1"/>
          </p:cNvSpPr>
          <p:nvPr/>
        </p:nvSpPr>
        <p:spPr bwMode="auto">
          <a:xfrm>
            <a:off x="5143500" y="4105275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0"/>
              <a:t>?</a:t>
            </a:r>
          </a:p>
        </p:txBody>
      </p:sp>
      <p:sp>
        <p:nvSpPr>
          <p:cNvPr id="158747" name="Rectangle 28"/>
          <p:cNvSpPr>
            <a:spLocks noChangeArrowheads="1"/>
          </p:cNvSpPr>
          <p:nvPr/>
        </p:nvSpPr>
        <p:spPr bwMode="auto">
          <a:xfrm>
            <a:off x="1543050" y="2037160"/>
            <a:ext cx="113768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>
                <a:solidFill>
                  <a:srgbClr val="663300"/>
                </a:solidFill>
              </a:rPr>
              <a:t>(</a:t>
            </a:r>
            <a:r>
              <a:rPr lang="en-US" altLang="en-US" sz="2100" b="0">
                <a:solidFill>
                  <a:srgbClr val="0000CC"/>
                </a:solidFill>
              </a:rPr>
              <a:t>WHAT</a:t>
            </a:r>
            <a:r>
              <a:rPr lang="en-US" altLang="en-US" sz="2100" b="0">
                <a:solidFill>
                  <a:srgbClr val="663300"/>
                </a:solidFill>
              </a:rPr>
              <a:t>)</a:t>
            </a:r>
          </a:p>
        </p:txBody>
      </p:sp>
      <p:sp>
        <p:nvSpPr>
          <p:cNvPr id="633885" name="Rectangle 29"/>
          <p:cNvSpPr>
            <a:spLocks noChangeArrowheads="1"/>
          </p:cNvSpPr>
          <p:nvPr/>
        </p:nvSpPr>
        <p:spPr bwMode="auto">
          <a:xfrm>
            <a:off x="2743201" y="2000250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/>
              <a:t>+</a:t>
            </a: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228600" y="569119"/>
            <a:ext cx="8229599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0" i="0" dirty="0" smtClean="0">
                <a:latin typeface="California" pitchFamily="2" charset="0"/>
              </a:rPr>
              <a:t>SIMPLE </a:t>
            </a:r>
            <a:r>
              <a:rPr lang="en-US" altLang="en-US" sz="4000" b="0" i="0" dirty="0">
                <a:latin typeface="California" pitchFamily="2" charset="0"/>
              </a:rPr>
              <a:t>PRESENT TENSE: ASKING INFORMATION </a:t>
            </a:r>
          </a:p>
          <a:p>
            <a:pPr eaLnBrk="1" hangingPunct="1"/>
            <a:r>
              <a:rPr lang="en-US" altLang="en-US" sz="4000" b="0" i="0" dirty="0">
                <a:latin typeface="California" pitchFamily="2" charset="0"/>
              </a:rPr>
              <a:t>        QUESTIONS WITH </a:t>
            </a:r>
            <a:r>
              <a:rPr lang="en-US" altLang="en-US" sz="4000" b="0" dirty="0">
                <a:latin typeface="California" pitchFamily="2" charset="0"/>
              </a:rPr>
              <a:t>WHERE</a:t>
            </a:r>
            <a:r>
              <a:rPr lang="en-US" altLang="en-US" sz="4000" b="0" i="0" dirty="0">
                <a:latin typeface="California" pitchFamily="2" charset="0"/>
              </a:rPr>
              <a:t> AND </a:t>
            </a:r>
            <a:r>
              <a:rPr lang="en-US" altLang="en-US" sz="4000" b="0" dirty="0">
                <a:latin typeface="California" pitchFamily="2" charset="0"/>
              </a:rPr>
              <a:t>WHAT</a:t>
            </a:r>
          </a:p>
          <a:p>
            <a:pPr eaLnBrk="1" hangingPunct="1"/>
            <a:endParaRPr lang="en-US" altLang="en-US" sz="1500" b="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38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3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3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33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38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3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3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33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3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3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3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33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633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3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3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33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33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633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3863" grpId="0"/>
      <p:bldP spid="633864" grpId="0"/>
      <p:bldP spid="633865" grpId="0"/>
      <p:bldP spid="633866" grpId="0"/>
      <p:bldP spid="633867" grpId="0"/>
      <p:bldP spid="633868" grpId="0"/>
      <p:bldP spid="633869" grpId="0"/>
      <p:bldP spid="633870" grpId="0"/>
      <p:bldP spid="633871" grpId="0"/>
      <p:bldP spid="633872" grpId="0"/>
      <p:bldP spid="633873" grpId="0"/>
      <p:bldP spid="633874" grpId="0"/>
      <p:bldP spid="633875" grpId="0"/>
      <p:bldP spid="633881" grpId="0"/>
      <p:bldP spid="633883" grpId="0"/>
      <p:bldP spid="63388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9377DF-041D-458D-B116-440D5423ECAA}" type="slidenum">
              <a:rPr lang="en-US" altLang="en-US" b="0" i="0"/>
              <a:pPr/>
              <a:t>39</a:t>
            </a:fld>
            <a:endParaRPr lang="en-US" altLang="en-US" b="0" i="0"/>
          </a:p>
        </p:txBody>
      </p:sp>
      <p:sp>
        <p:nvSpPr>
          <p:cNvPr id="166915" name="Text Box 3"/>
          <p:cNvSpPr txBox="1">
            <a:spLocks noChangeArrowheads="1"/>
          </p:cNvSpPr>
          <p:nvPr/>
        </p:nvSpPr>
        <p:spPr bwMode="auto">
          <a:xfrm>
            <a:off x="1978820" y="1885950"/>
            <a:ext cx="5536324" cy="60016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300" b="0" i="0" dirty="0">
                <a:latin typeface="OldNewspaperTypes" panose="02000603060000020004" pitchFamily="2" charset="0"/>
              </a:rPr>
              <a:t>When do you go shopping?</a:t>
            </a:r>
          </a:p>
        </p:txBody>
      </p:sp>
      <p:sp>
        <p:nvSpPr>
          <p:cNvPr id="166916" name="Text Box 5"/>
          <p:cNvSpPr txBox="1">
            <a:spLocks noChangeArrowheads="1"/>
          </p:cNvSpPr>
          <p:nvPr/>
        </p:nvSpPr>
        <p:spPr bwMode="auto">
          <a:xfrm>
            <a:off x="1543051" y="2563416"/>
            <a:ext cx="6530186" cy="60016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300" b="0" i="0" dirty="0">
                <a:latin typeface="OldNewspaperTypes" panose="02000603060000020004" pitchFamily="2" charset="0"/>
              </a:rPr>
              <a:t>What time do you go shopping?</a:t>
            </a:r>
          </a:p>
        </p:txBody>
      </p:sp>
      <p:sp>
        <p:nvSpPr>
          <p:cNvPr id="166918" name="Text Box 7"/>
          <p:cNvSpPr txBox="1">
            <a:spLocks noChangeArrowheads="1"/>
          </p:cNvSpPr>
          <p:nvPr/>
        </p:nvSpPr>
        <p:spPr bwMode="auto">
          <a:xfrm>
            <a:off x="381000" y="547941"/>
            <a:ext cx="807720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0" i="0" dirty="0" smtClean="0">
                <a:latin typeface="California" pitchFamily="2" charset="0"/>
              </a:rPr>
              <a:t>SIMPLE </a:t>
            </a:r>
            <a:r>
              <a:rPr lang="en-US" altLang="en-US" sz="4000" b="0" i="0" dirty="0">
                <a:latin typeface="California" pitchFamily="2" charset="0"/>
              </a:rPr>
              <a:t>PRESENT TENSE: ASKING INFORMATION </a:t>
            </a:r>
          </a:p>
          <a:p>
            <a:pPr eaLnBrk="1" hangingPunct="1"/>
            <a:r>
              <a:rPr lang="en-US" altLang="en-US" sz="4000" b="0" i="0" dirty="0">
                <a:latin typeface="California" pitchFamily="2" charset="0"/>
              </a:rPr>
              <a:t>         QUESTIONS WITH </a:t>
            </a:r>
            <a:r>
              <a:rPr lang="en-US" altLang="en-US" sz="4000" b="0" dirty="0">
                <a:latin typeface="California" pitchFamily="2" charset="0"/>
              </a:rPr>
              <a:t>WHEN </a:t>
            </a:r>
            <a:r>
              <a:rPr lang="en-US" altLang="en-US" sz="4000" b="0" i="0" dirty="0">
                <a:latin typeface="California" pitchFamily="2" charset="0"/>
              </a:rPr>
              <a:t>AND </a:t>
            </a:r>
            <a:r>
              <a:rPr lang="en-US" altLang="en-US" sz="4000" b="0" dirty="0">
                <a:latin typeface="California" pitchFamily="2" charset="0"/>
              </a:rPr>
              <a:t>WHAT TIME</a:t>
            </a:r>
          </a:p>
        </p:txBody>
      </p:sp>
      <p:pic>
        <p:nvPicPr>
          <p:cNvPr id="27650" name="Picture 2" descr="Resultado de imagen para girl shopping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240882"/>
            <a:ext cx="4477545" cy="341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72" name="Rectangle 26"/>
          <p:cNvSpPr>
            <a:spLocks noChangeArrowheads="1"/>
          </p:cNvSpPr>
          <p:nvPr/>
        </p:nvSpPr>
        <p:spPr bwMode="auto">
          <a:xfrm>
            <a:off x="1314451" y="1771650"/>
            <a:ext cx="6512719" cy="85725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896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EE0C684-A4F6-4540-B119-CD8B9368ED76}" type="slidenum">
              <a:rPr lang="en-US" altLang="en-US" b="0" i="0"/>
              <a:pPr/>
              <a:t>40</a:t>
            </a:fld>
            <a:endParaRPr lang="en-US" altLang="en-US" b="0" i="0"/>
          </a:p>
        </p:txBody>
      </p:sp>
      <p:sp>
        <p:nvSpPr>
          <p:cNvPr id="454659" name="Oval 3"/>
          <p:cNvSpPr>
            <a:spLocks noChangeArrowheads="1"/>
          </p:cNvSpPr>
          <p:nvPr/>
        </p:nvSpPr>
        <p:spPr bwMode="auto">
          <a:xfrm>
            <a:off x="4514850" y="3455075"/>
            <a:ext cx="2686050" cy="519351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54661" name="Oval 5"/>
          <p:cNvSpPr>
            <a:spLocks noChangeArrowheads="1"/>
          </p:cNvSpPr>
          <p:nvPr/>
        </p:nvSpPr>
        <p:spPr bwMode="auto">
          <a:xfrm>
            <a:off x="4572000" y="4912400"/>
            <a:ext cx="2571750" cy="519351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8965" name="Line 8"/>
          <p:cNvSpPr>
            <a:spLocks noChangeShapeType="1"/>
          </p:cNvSpPr>
          <p:nvPr/>
        </p:nvSpPr>
        <p:spPr bwMode="auto">
          <a:xfrm>
            <a:off x="1314450" y="2628900"/>
            <a:ext cx="6515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454666" name="Rectangle 10"/>
          <p:cNvSpPr>
            <a:spLocks noChangeArrowheads="1"/>
          </p:cNvSpPr>
          <p:nvPr/>
        </p:nvSpPr>
        <p:spPr bwMode="auto">
          <a:xfrm>
            <a:off x="1257300" y="2857500"/>
            <a:ext cx="73992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(a) </a:t>
            </a:r>
            <a:r>
              <a:rPr lang="en-US" altLang="en-US" sz="2400" dirty="0">
                <a:solidFill>
                  <a:schemeClr val="accent2"/>
                </a:solidFill>
                <a:latin typeface="OldNewspaperTypes" panose="02000603060000020004" pitchFamily="2" charset="0"/>
              </a:rPr>
              <a:t>When      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do        you</a:t>
            </a:r>
            <a:r>
              <a:rPr lang="en-US" altLang="en-US" sz="2400" b="0" i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         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go       to work?</a:t>
            </a:r>
          </a:p>
        </p:txBody>
      </p:sp>
      <p:sp>
        <p:nvSpPr>
          <p:cNvPr id="454670" name="Rectangle 14"/>
          <p:cNvSpPr>
            <a:spLocks noChangeArrowheads="1"/>
          </p:cNvSpPr>
          <p:nvPr/>
        </p:nvSpPr>
        <p:spPr bwMode="auto">
          <a:xfrm>
            <a:off x="1143000" y="4229100"/>
            <a:ext cx="74738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(b) </a:t>
            </a:r>
            <a:r>
              <a:rPr lang="en-US" altLang="en-US" sz="2400" dirty="0">
                <a:solidFill>
                  <a:schemeClr val="accent2"/>
                </a:solidFill>
                <a:latin typeface="OldNewspaperTypes" panose="02000603060000020004" pitchFamily="2" charset="0"/>
              </a:rPr>
              <a:t>What time</a:t>
            </a:r>
            <a:r>
              <a:rPr lang="en-US" altLang="en-US" sz="2400" dirty="0">
                <a:solidFill>
                  <a:srgbClr val="6633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do       you           go      to work?</a:t>
            </a:r>
          </a:p>
        </p:txBody>
      </p:sp>
      <p:sp>
        <p:nvSpPr>
          <p:cNvPr id="454672" name="Rectangle 16"/>
          <p:cNvSpPr>
            <a:spLocks noChangeArrowheads="1"/>
          </p:cNvSpPr>
          <p:nvPr/>
        </p:nvSpPr>
        <p:spPr bwMode="auto">
          <a:xfrm>
            <a:off x="4629150" y="3486150"/>
            <a:ext cx="25587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At eight o’clock.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454673" name="Rectangle 17"/>
          <p:cNvSpPr>
            <a:spLocks noChangeArrowheads="1"/>
          </p:cNvSpPr>
          <p:nvPr/>
        </p:nvSpPr>
        <p:spPr bwMode="auto">
          <a:xfrm>
            <a:off x="4686300" y="4914900"/>
            <a:ext cx="25587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At eight o’clock.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168971" name="Rectangle 25"/>
          <p:cNvSpPr>
            <a:spLocks noChangeArrowheads="1"/>
          </p:cNvSpPr>
          <p:nvPr/>
        </p:nvSpPr>
        <p:spPr bwMode="auto">
          <a:xfrm>
            <a:off x="1485900" y="1885951"/>
            <a:ext cx="65151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Q-WORD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 +  </a:t>
            </a:r>
            <a:r>
              <a:rPr lang="en-US" altLang="en-US" sz="2100" b="0" dirty="0">
                <a:latin typeface="OldNewspaperTypes" panose="02000603060000020004" pitchFamily="2" charset="0"/>
              </a:rPr>
              <a:t>DO/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  + SUBJECT + MAIN </a:t>
            </a:r>
          </a:p>
          <a:p>
            <a:pPr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	          </a:t>
            </a:r>
            <a:r>
              <a:rPr lang="en-US" altLang="en-US" sz="2100" b="0" dirty="0">
                <a:latin typeface="OldNewspaperTypes" panose="02000603060000020004" pitchFamily="2" charset="0"/>
              </a:rPr>
              <a:t>DOES		        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VERB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81000" y="547941"/>
            <a:ext cx="807720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0" i="0" dirty="0" smtClean="0">
                <a:latin typeface="California" pitchFamily="2" charset="0"/>
              </a:rPr>
              <a:t>SIMPLE </a:t>
            </a:r>
            <a:r>
              <a:rPr lang="en-US" altLang="en-US" sz="4000" b="0" i="0" dirty="0">
                <a:latin typeface="California" pitchFamily="2" charset="0"/>
              </a:rPr>
              <a:t>PRESENT TENSE: ASKING INFORMATION </a:t>
            </a:r>
          </a:p>
          <a:p>
            <a:pPr eaLnBrk="1" hangingPunct="1"/>
            <a:r>
              <a:rPr lang="en-US" altLang="en-US" sz="4000" b="0" i="0" dirty="0">
                <a:latin typeface="California" pitchFamily="2" charset="0"/>
              </a:rPr>
              <a:t>         QUESTIONS WITH </a:t>
            </a:r>
            <a:r>
              <a:rPr lang="en-US" altLang="en-US" sz="4000" b="0" dirty="0">
                <a:latin typeface="California" pitchFamily="2" charset="0"/>
              </a:rPr>
              <a:t>WHEN </a:t>
            </a:r>
            <a:r>
              <a:rPr lang="en-US" altLang="en-US" sz="4000" b="0" i="0" dirty="0">
                <a:latin typeface="California" pitchFamily="2" charset="0"/>
              </a:rPr>
              <a:t>AND </a:t>
            </a:r>
            <a:r>
              <a:rPr lang="en-US" altLang="en-US" sz="4000" b="0" dirty="0">
                <a:latin typeface="California" pitchFamily="2" charset="0"/>
              </a:rPr>
              <a:t>WHAT TIME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59" grpId="0" animBg="1"/>
      <p:bldP spid="454661" grpId="0" animBg="1"/>
      <p:bldP spid="454666" grpId="0"/>
      <p:bldP spid="454670" grpId="0"/>
      <p:bldP spid="454672" grpId="0"/>
      <p:bldP spid="45467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20" name="Rectangle 26"/>
          <p:cNvSpPr>
            <a:spLocks noChangeArrowheads="1"/>
          </p:cNvSpPr>
          <p:nvPr/>
        </p:nvSpPr>
        <p:spPr bwMode="auto">
          <a:xfrm>
            <a:off x="1314451" y="1771650"/>
            <a:ext cx="6512719" cy="85725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101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C042F3E-668B-492A-8408-18E77CFCC6F0}" type="slidenum">
              <a:rPr lang="en-US" altLang="en-US" b="0" i="0"/>
              <a:pPr/>
              <a:t>41</a:t>
            </a:fld>
            <a:endParaRPr lang="en-US" altLang="en-US" b="0" i="0"/>
          </a:p>
        </p:txBody>
      </p:sp>
      <p:sp>
        <p:nvSpPr>
          <p:cNvPr id="455682" name="Oval 2"/>
          <p:cNvSpPr>
            <a:spLocks noChangeArrowheads="1"/>
          </p:cNvSpPr>
          <p:nvPr/>
        </p:nvSpPr>
        <p:spPr bwMode="auto">
          <a:xfrm>
            <a:off x="5372100" y="3455075"/>
            <a:ext cx="2343150" cy="519351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55684" name="Oval 4"/>
          <p:cNvSpPr>
            <a:spLocks noChangeArrowheads="1"/>
          </p:cNvSpPr>
          <p:nvPr/>
        </p:nvSpPr>
        <p:spPr bwMode="auto">
          <a:xfrm>
            <a:off x="5314950" y="4940975"/>
            <a:ext cx="2400300" cy="519351"/>
          </a:xfrm>
          <a:prstGeom prst="ellipse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1013" name="Line 7"/>
          <p:cNvSpPr>
            <a:spLocks noChangeShapeType="1"/>
          </p:cNvSpPr>
          <p:nvPr/>
        </p:nvSpPr>
        <p:spPr bwMode="auto">
          <a:xfrm>
            <a:off x="1314450" y="2628900"/>
            <a:ext cx="6515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455693" name="Rectangle 13"/>
          <p:cNvSpPr>
            <a:spLocks noChangeArrowheads="1"/>
          </p:cNvSpPr>
          <p:nvPr/>
        </p:nvSpPr>
        <p:spPr bwMode="auto">
          <a:xfrm>
            <a:off x="5637611" y="3496866"/>
            <a:ext cx="202651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/>
              <a:t>At ten o’clock.</a:t>
            </a:r>
            <a:endParaRPr lang="en-US" altLang="en-US" sz="2100">
              <a:solidFill>
                <a:schemeClr val="accent2"/>
              </a:solidFill>
            </a:endParaRPr>
          </a:p>
        </p:txBody>
      </p:sp>
      <p:sp>
        <p:nvSpPr>
          <p:cNvPr id="455694" name="Rectangle 14"/>
          <p:cNvSpPr>
            <a:spLocks noChangeArrowheads="1"/>
          </p:cNvSpPr>
          <p:nvPr/>
        </p:nvSpPr>
        <p:spPr bwMode="auto">
          <a:xfrm>
            <a:off x="5486400" y="4982766"/>
            <a:ext cx="202651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/>
              <a:t>At ten o’clock.</a:t>
            </a:r>
            <a:endParaRPr lang="en-US" altLang="en-US" sz="2100">
              <a:solidFill>
                <a:schemeClr val="accent2"/>
              </a:solidFill>
            </a:endParaRPr>
          </a:p>
        </p:txBody>
      </p:sp>
      <p:sp>
        <p:nvSpPr>
          <p:cNvPr id="455696" name="Rectangle 16"/>
          <p:cNvSpPr>
            <a:spLocks noChangeArrowheads="1"/>
          </p:cNvSpPr>
          <p:nvPr/>
        </p:nvSpPr>
        <p:spPr bwMode="auto">
          <a:xfrm>
            <a:off x="1143001" y="2857500"/>
            <a:ext cx="65482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(c) </a:t>
            </a:r>
            <a:r>
              <a:rPr lang="en-US" altLang="en-US" sz="2400" dirty="0">
                <a:solidFill>
                  <a:schemeClr val="accent2"/>
                </a:solidFill>
                <a:latin typeface="OldNewspaperTypes" panose="02000603060000020004" pitchFamily="2" charset="0"/>
              </a:rPr>
              <a:t>When</a:t>
            </a:r>
            <a:r>
              <a:rPr lang="en-US" altLang="en-US" sz="2400" dirty="0">
                <a:solidFill>
                  <a:srgbClr val="009900"/>
                </a:solidFill>
                <a:latin typeface="OldNewspaperTypes" panose="02000603060000020004" pitchFamily="2" charset="0"/>
              </a:rPr>
              <a:t>        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does       he          exercise?</a:t>
            </a:r>
          </a:p>
        </p:txBody>
      </p:sp>
      <p:sp>
        <p:nvSpPr>
          <p:cNvPr id="455697" name="Rectangle 17"/>
          <p:cNvSpPr>
            <a:spLocks noChangeArrowheads="1"/>
          </p:cNvSpPr>
          <p:nvPr/>
        </p:nvSpPr>
        <p:spPr bwMode="auto">
          <a:xfrm>
            <a:off x="1143001" y="4114800"/>
            <a:ext cx="6455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(d) </a:t>
            </a:r>
            <a:r>
              <a:rPr lang="en-US" altLang="en-US" sz="2400" dirty="0">
                <a:solidFill>
                  <a:schemeClr val="accent2"/>
                </a:solidFill>
                <a:latin typeface="OldNewspaperTypes" panose="02000603060000020004" pitchFamily="2" charset="0"/>
              </a:rPr>
              <a:t>What time</a:t>
            </a:r>
            <a:r>
              <a:rPr lang="en-US" altLang="en-US" sz="2400" dirty="0">
                <a:solidFill>
                  <a:srgbClr val="009900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does       he         exercise</a:t>
            </a:r>
            <a:r>
              <a:rPr lang="en-US" altLang="en-US" sz="2400" b="0" dirty="0">
                <a:latin typeface="OldNewspaperTypes" panose="02000603060000020004" pitchFamily="2" charset="0"/>
              </a:rPr>
              <a:t>?</a:t>
            </a:r>
          </a:p>
        </p:txBody>
      </p:sp>
      <p:sp>
        <p:nvSpPr>
          <p:cNvPr id="171019" name="Rectangle 24"/>
          <p:cNvSpPr>
            <a:spLocks noChangeArrowheads="1"/>
          </p:cNvSpPr>
          <p:nvPr/>
        </p:nvSpPr>
        <p:spPr bwMode="auto">
          <a:xfrm>
            <a:off x="1174846" y="1845787"/>
            <a:ext cx="69342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 dirty="0">
                <a:solidFill>
                  <a:schemeClr val="accent2"/>
                </a:solidFill>
              </a:rPr>
              <a:t>   </a:t>
            </a:r>
            <a:r>
              <a:rPr lang="en-US" altLang="en-US" sz="2100" b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Q-WORD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+   </a:t>
            </a:r>
            <a:r>
              <a:rPr lang="en-US" altLang="en-US" sz="2100" b="0" dirty="0">
                <a:latin typeface="OldNewspaperTypes" panose="02000603060000020004" pitchFamily="2" charset="0"/>
              </a:rPr>
              <a:t>DO/</a:t>
            </a:r>
            <a:r>
              <a:rPr lang="en-US" altLang="en-US" sz="2100" b="0" i="0" dirty="0">
                <a:latin typeface="OldNewspaperTypes" panose="02000603060000020004" pitchFamily="2" charset="0"/>
              </a:rPr>
              <a:t>    +  SUBJECT  + MAIN</a:t>
            </a:r>
          </a:p>
          <a:p>
            <a:pPr eaLnBrk="1" hangingPunct="1"/>
            <a:r>
              <a:rPr lang="en-US" altLang="en-US" sz="2100" b="0" i="0" dirty="0">
                <a:latin typeface="OldNewspaperTypes" panose="02000603060000020004" pitchFamily="2" charset="0"/>
              </a:rPr>
              <a:t>	               </a:t>
            </a:r>
            <a:r>
              <a:rPr lang="en-US" altLang="en-US" sz="2100" b="0" dirty="0">
                <a:latin typeface="OldNewspaperTypes" panose="02000603060000020004" pitchFamily="2" charset="0"/>
              </a:rPr>
              <a:t>DOES</a:t>
            </a:r>
            <a:r>
              <a:rPr lang="en-US" altLang="en-US" sz="2100" b="0" dirty="0"/>
              <a:t>			    </a:t>
            </a:r>
            <a:r>
              <a:rPr lang="en-US" altLang="en-US" sz="2100" b="0" i="0" dirty="0"/>
              <a:t>VERB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81000" y="547941"/>
            <a:ext cx="807720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0" i="0" dirty="0" smtClean="0">
                <a:latin typeface="California" pitchFamily="2" charset="0"/>
              </a:rPr>
              <a:t>SIMPLE </a:t>
            </a:r>
            <a:r>
              <a:rPr lang="en-US" altLang="en-US" sz="4000" b="0" i="0" dirty="0">
                <a:latin typeface="California" pitchFamily="2" charset="0"/>
              </a:rPr>
              <a:t>PRESENT TENSE: ASKING INFORMATION </a:t>
            </a:r>
          </a:p>
          <a:p>
            <a:pPr eaLnBrk="1" hangingPunct="1"/>
            <a:r>
              <a:rPr lang="en-US" altLang="en-US" sz="4000" b="0" i="0" dirty="0">
                <a:latin typeface="California" pitchFamily="2" charset="0"/>
              </a:rPr>
              <a:t>         QUESTIONS WITH </a:t>
            </a:r>
            <a:r>
              <a:rPr lang="en-US" altLang="en-US" sz="4000" b="0" dirty="0">
                <a:latin typeface="California" pitchFamily="2" charset="0"/>
              </a:rPr>
              <a:t>WHEN </a:t>
            </a:r>
            <a:r>
              <a:rPr lang="en-US" altLang="en-US" sz="4000" b="0" i="0" dirty="0">
                <a:latin typeface="California" pitchFamily="2" charset="0"/>
              </a:rPr>
              <a:t>AND </a:t>
            </a:r>
            <a:r>
              <a:rPr lang="en-US" altLang="en-US" sz="4000" b="0" dirty="0">
                <a:latin typeface="California" pitchFamily="2" charset="0"/>
              </a:rPr>
              <a:t>WHAT TIME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2" grpId="0" animBg="1"/>
      <p:bldP spid="455684" grpId="0" animBg="1"/>
      <p:bldP spid="455693" grpId="0"/>
      <p:bldP spid="455694" grpId="0"/>
      <p:bldP spid="455696" grpId="0"/>
      <p:bldP spid="45569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400800" y="5757862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6C56FC-5745-4D26-8139-A5B307B6E3AE}" type="slidenum">
              <a:rPr lang="en-US" altLang="en-US" b="0" i="0"/>
              <a:pPr/>
              <a:t>42</a:t>
            </a:fld>
            <a:endParaRPr lang="en-US" altLang="en-US" b="0" i="0"/>
          </a:p>
        </p:txBody>
      </p:sp>
      <p:sp>
        <p:nvSpPr>
          <p:cNvPr id="456731" name="AutoShape 27"/>
          <p:cNvSpPr>
            <a:spLocks noChangeArrowheads="1"/>
          </p:cNvSpPr>
          <p:nvPr/>
        </p:nvSpPr>
        <p:spPr bwMode="auto">
          <a:xfrm>
            <a:off x="1943100" y="3886200"/>
            <a:ext cx="5600700" cy="12573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/>
              <a:t>        </a:t>
            </a:r>
            <a:endParaRPr lang="en-US" altLang="en-US"/>
          </a:p>
        </p:txBody>
      </p:sp>
      <p:sp>
        <p:nvSpPr>
          <p:cNvPr id="173060" name="Rectangle 14"/>
          <p:cNvSpPr>
            <a:spLocks noChangeArrowheads="1"/>
          </p:cNvSpPr>
          <p:nvPr/>
        </p:nvSpPr>
        <p:spPr bwMode="auto">
          <a:xfrm>
            <a:off x="964407" y="2800350"/>
            <a:ext cx="75748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 i="0" dirty="0">
                <a:latin typeface="OldNewspaperTypes" panose="02000603060000020004" pitchFamily="2" charset="0"/>
              </a:rPr>
              <a:t>   (e) </a:t>
            </a:r>
            <a:r>
              <a:rPr lang="en-US" altLang="en-US" sz="2400" dirty="0">
                <a:solidFill>
                  <a:schemeClr val="accent2"/>
                </a:solidFill>
                <a:latin typeface="OldNewspaperTypes" panose="02000603060000020004" pitchFamily="2" charset="0"/>
              </a:rPr>
              <a:t>What time</a:t>
            </a:r>
            <a:r>
              <a:rPr lang="en-US" altLang="en-US" sz="2400" dirty="0">
                <a:solidFill>
                  <a:srgbClr val="009900"/>
                </a:solidFill>
                <a:latin typeface="OldNewspaperTypes" panose="02000603060000020004" pitchFamily="2" charset="0"/>
              </a:rPr>
              <a:t>    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do     </a:t>
            </a:r>
            <a:r>
              <a:rPr lang="en-US" altLang="en-US" sz="2400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you</a:t>
            </a:r>
            <a:r>
              <a:rPr lang="en-US" altLang="en-US" sz="2400" b="0" dirty="0">
                <a:latin typeface="OldNewspaperTypes" panose="02000603060000020004" pitchFamily="2" charset="0"/>
              </a:rPr>
              <a:t> </a:t>
            </a:r>
            <a:r>
              <a:rPr lang="en-US" altLang="en-US" sz="2400" dirty="0">
                <a:solidFill>
                  <a:srgbClr val="800080"/>
                </a:solidFill>
                <a:latin typeface="OldNewspaperTypes" panose="02000603060000020004" pitchFamily="2" charset="0"/>
              </a:rPr>
              <a:t>usually</a:t>
            </a:r>
            <a:r>
              <a:rPr lang="en-US" altLang="en-US" sz="2400" b="0" dirty="0">
                <a:latin typeface="OldNewspaperTypes" panose="02000603060000020004" pitchFamily="2" charset="0"/>
              </a:rPr>
              <a:t>   </a:t>
            </a:r>
            <a:r>
              <a:rPr lang="en-US" altLang="en-US" sz="2400" b="0" i="0" dirty="0">
                <a:latin typeface="OldNewspaperTypes" panose="02000603060000020004" pitchFamily="2" charset="0"/>
              </a:rPr>
              <a:t>go to class?</a:t>
            </a:r>
          </a:p>
        </p:txBody>
      </p:sp>
      <p:sp>
        <p:nvSpPr>
          <p:cNvPr id="173061" name="Rectangle 16"/>
          <p:cNvSpPr>
            <a:spLocks noChangeArrowheads="1"/>
          </p:cNvSpPr>
          <p:nvPr/>
        </p:nvSpPr>
        <p:spPr bwMode="auto">
          <a:xfrm>
            <a:off x="1657350" y="1943101"/>
            <a:ext cx="6858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 dirty="0">
                <a:solidFill>
                  <a:schemeClr val="accent2"/>
                </a:solidFill>
                <a:latin typeface="OldNewspaperTypes" panose="02000603060000020004" pitchFamily="2" charset="0"/>
              </a:rPr>
              <a:t>Q-WORD</a:t>
            </a:r>
            <a:r>
              <a:rPr lang="en-US" altLang="en-US" b="0" i="0" dirty="0">
                <a:latin typeface="OldNewspaperTypes" panose="02000603060000020004" pitchFamily="2" charset="0"/>
              </a:rPr>
              <a:t>    +    </a:t>
            </a:r>
            <a:r>
              <a:rPr lang="en-US" altLang="en-US" b="0" dirty="0">
                <a:latin typeface="OldNewspaperTypes" panose="02000603060000020004" pitchFamily="2" charset="0"/>
              </a:rPr>
              <a:t>DO/</a:t>
            </a:r>
            <a:r>
              <a:rPr lang="en-US" altLang="en-US" b="0" i="0" dirty="0">
                <a:latin typeface="OldNewspaperTypes" panose="02000603060000020004" pitchFamily="2" charset="0"/>
              </a:rPr>
              <a:t>   +  SUBJECT    +       MAIN VERB</a:t>
            </a:r>
          </a:p>
          <a:p>
            <a:pPr eaLnBrk="1" hangingPunct="1"/>
            <a:r>
              <a:rPr lang="en-US" altLang="en-US" b="0" i="0" dirty="0">
                <a:latin typeface="OldNewspaperTypes" panose="02000603060000020004" pitchFamily="2" charset="0"/>
              </a:rPr>
              <a:t>	              </a:t>
            </a:r>
            <a:r>
              <a:rPr lang="en-US" altLang="en-US" b="0" dirty="0">
                <a:latin typeface="OldNewspaperTypes" panose="02000603060000020004" pitchFamily="2" charset="0"/>
              </a:rPr>
              <a:t>DOES</a:t>
            </a:r>
            <a:endParaRPr lang="en-US" altLang="en-US" b="0" i="0" dirty="0">
              <a:latin typeface="OldNewspaperTypes" panose="02000603060000020004" pitchFamily="2" charset="0"/>
            </a:endParaRPr>
          </a:p>
        </p:txBody>
      </p:sp>
      <p:sp>
        <p:nvSpPr>
          <p:cNvPr id="456721" name="Text Box 17"/>
          <p:cNvSpPr txBox="1">
            <a:spLocks noChangeArrowheads="1"/>
          </p:cNvSpPr>
          <p:nvPr/>
        </p:nvSpPr>
        <p:spPr bwMode="auto">
          <a:xfrm>
            <a:off x="3894940" y="4000501"/>
            <a:ext cx="193514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dirty="0">
                <a:solidFill>
                  <a:srgbClr val="800080"/>
                </a:solidFill>
                <a:latin typeface="OldNewspaperTypes" panose="02000603060000020004" pitchFamily="2" charset="0"/>
              </a:rPr>
              <a:t>frequency </a:t>
            </a:r>
          </a:p>
          <a:p>
            <a:pPr algn="ctr" eaLnBrk="1" hangingPunct="1"/>
            <a:r>
              <a:rPr lang="en-US" altLang="en-US" sz="2700" dirty="0">
                <a:solidFill>
                  <a:srgbClr val="800080"/>
                </a:solidFill>
                <a:latin typeface="OldNewspaperTypes" panose="02000603060000020004" pitchFamily="2" charset="0"/>
              </a:rPr>
              <a:t>adverb</a:t>
            </a:r>
          </a:p>
        </p:txBody>
      </p:sp>
      <p:sp>
        <p:nvSpPr>
          <p:cNvPr id="456723" name="Rectangle 19"/>
          <p:cNvSpPr>
            <a:spLocks noChangeArrowheads="1"/>
          </p:cNvSpPr>
          <p:nvPr/>
        </p:nvSpPr>
        <p:spPr bwMode="auto">
          <a:xfrm>
            <a:off x="2171700" y="4229101"/>
            <a:ext cx="134568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0" i="0" dirty="0">
                <a:solidFill>
                  <a:srgbClr val="FF0000"/>
                </a:solidFill>
                <a:latin typeface="OldNewspaperTypes" panose="02000603060000020004" pitchFamily="2" charset="0"/>
              </a:rPr>
              <a:t>subject</a:t>
            </a:r>
          </a:p>
        </p:txBody>
      </p:sp>
      <p:sp>
        <p:nvSpPr>
          <p:cNvPr id="173065" name="Line 26"/>
          <p:cNvSpPr>
            <a:spLocks noChangeShapeType="1"/>
          </p:cNvSpPr>
          <p:nvPr/>
        </p:nvSpPr>
        <p:spPr bwMode="auto">
          <a:xfrm>
            <a:off x="1314450" y="2571750"/>
            <a:ext cx="6515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456735" name="Text Box 31"/>
          <p:cNvSpPr txBox="1">
            <a:spLocks noChangeArrowheads="1"/>
          </p:cNvSpPr>
          <p:nvPr/>
        </p:nvSpPr>
        <p:spPr bwMode="auto">
          <a:xfrm>
            <a:off x="3543301" y="4229101"/>
            <a:ext cx="30241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00" b="0" i="0"/>
              <a:t>+</a:t>
            </a:r>
          </a:p>
        </p:txBody>
      </p:sp>
      <p:sp>
        <p:nvSpPr>
          <p:cNvPr id="456736" name="Text Box 32"/>
          <p:cNvSpPr txBox="1">
            <a:spLocks noChangeArrowheads="1"/>
          </p:cNvSpPr>
          <p:nvPr/>
        </p:nvSpPr>
        <p:spPr bwMode="auto">
          <a:xfrm>
            <a:off x="5715001" y="4229101"/>
            <a:ext cx="30241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00" b="0" i="0"/>
              <a:t>+</a:t>
            </a:r>
          </a:p>
        </p:txBody>
      </p:sp>
      <p:sp>
        <p:nvSpPr>
          <p:cNvPr id="456738" name="Text Box 34"/>
          <p:cNvSpPr txBox="1">
            <a:spLocks noChangeArrowheads="1"/>
          </p:cNvSpPr>
          <p:nvPr/>
        </p:nvSpPr>
        <p:spPr bwMode="auto">
          <a:xfrm>
            <a:off x="6119580" y="4000501"/>
            <a:ext cx="115775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0" i="0" dirty="0">
                <a:latin typeface="OldNewspaperTypes" panose="02000603060000020004" pitchFamily="2" charset="0"/>
              </a:rPr>
              <a:t>main </a:t>
            </a:r>
          </a:p>
          <a:p>
            <a:pPr algn="ctr" eaLnBrk="1" hangingPunct="1"/>
            <a:r>
              <a:rPr lang="en-US" altLang="en-US" sz="2700" b="0" i="0" dirty="0">
                <a:latin typeface="OldNewspaperTypes" panose="02000603060000020004" pitchFamily="2" charset="0"/>
              </a:rPr>
              <a:t>verb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81000" y="547941"/>
            <a:ext cx="807720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0" i="0" dirty="0" smtClean="0">
                <a:latin typeface="California" pitchFamily="2" charset="0"/>
              </a:rPr>
              <a:t>SIMPLE </a:t>
            </a:r>
            <a:r>
              <a:rPr lang="en-US" altLang="en-US" sz="4000" b="0" i="0" dirty="0">
                <a:latin typeface="California" pitchFamily="2" charset="0"/>
              </a:rPr>
              <a:t>PRESENT TENSE: ASKING INFORMATION </a:t>
            </a:r>
          </a:p>
          <a:p>
            <a:pPr eaLnBrk="1" hangingPunct="1"/>
            <a:r>
              <a:rPr lang="en-US" altLang="en-US" sz="4000" b="0" i="0" dirty="0">
                <a:latin typeface="California" pitchFamily="2" charset="0"/>
              </a:rPr>
              <a:t>         QUESTIONS WITH </a:t>
            </a:r>
            <a:r>
              <a:rPr lang="en-US" altLang="en-US" sz="4000" b="0" dirty="0">
                <a:latin typeface="California" pitchFamily="2" charset="0"/>
              </a:rPr>
              <a:t>WHEN </a:t>
            </a:r>
            <a:r>
              <a:rPr lang="en-US" altLang="en-US" sz="4000" b="0" i="0" dirty="0">
                <a:latin typeface="California" pitchFamily="2" charset="0"/>
              </a:rPr>
              <a:t>AND </a:t>
            </a:r>
            <a:r>
              <a:rPr lang="en-US" altLang="en-US" sz="4000" b="0" dirty="0">
                <a:latin typeface="California" pitchFamily="2" charset="0"/>
              </a:rPr>
              <a:t>WHAT TIME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31" grpId="0" animBg="1"/>
      <p:bldP spid="456721" grpId="0"/>
      <p:bldP spid="456723" grpId="0"/>
      <p:bldP spid="456735" grpId="0"/>
      <p:bldP spid="456736" grpId="0"/>
      <p:bldP spid="456738" grpId="0"/>
    </p:bldLst>
  </p:timing>
</p:sld>
</file>

<file path=ppt/theme/theme1.xml><?xml version="1.0" encoding="utf-8"?>
<a:theme xmlns:a="http://schemas.openxmlformats.org/drawingml/2006/main" name="1_BEG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FFFFCA"/>
      </a:accent5>
      <a:accent6>
        <a:srgbClr val="E70000"/>
      </a:accent6>
      <a:hlink>
        <a:srgbClr val="C73136"/>
      </a:hlink>
      <a:folHlink>
        <a:srgbClr val="808080"/>
      </a:folHlink>
    </a:clrScheme>
    <a:fontScheme name="1_BEG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Right"/>
          <a:lightRig rig="legacyFlat3" dir="b"/>
        </a:scene3d>
        <a:sp3d extrusionH="125400" prstMaterial="legacyMatte">
          <a:bevelT w="13500" h="13500" prst="angle"/>
          <a:bevelB w="13500" h="13500" prst="angle"/>
          <a:extrusionClr>
            <a:schemeClr val="accent1"/>
          </a:extrusionClr>
        </a:sp3d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Right"/>
          <a:lightRig rig="legacyFlat3" dir="b"/>
        </a:scene3d>
        <a:sp3d extrusionH="125400" prstMaterial="legacyMatte">
          <a:bevelT w="13500" h="13500" prst="angle"/>
          <a:bevelB w="13500" h="13500" prst="angle"/>
          <a:extrusionClr>
            <a:schemeClr val="accent1"/>
          </a:extrusionClr>
        </a:sp3d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G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G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G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G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G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G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G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G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G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G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G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G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G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G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C7303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G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C7303B"/>
        </a:hlink>
        <a:folHlink>
          <a:srgbClr val="0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G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C7303B"/>
        </a:hlink>
        <a:folHlink>
          <a:srgbClr val="D3495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Right"/>
          <a:lightRig rig="legacyFlat3" dir="b"/>
        </a:scene3d>
        <a:sp3d extrusionH="125400" prstMaterial="legacyMatte">
          <a:bevelT w="13500" h="13500" prst="angle"/>
          <a:bevelB w="13500" h="13500" prst="angle"/>
          <a:extrusionClr>
            <a:schemeClr val="accent1"/>
          </a:extrusionClr>
        </a:sp3d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Right"/>
          <a:lightRig rig="legacyFlat3" dir="b"/>
        </a:scene3d>
        <a:sp3d extrusionH="125400" prstMaterial="legacyMatte">
          <a:bevelT w="13500" h="13500" prst="angle"/>
          <a:bevelB w="13500" h="13500" prst="angle"/>
          <a:extrusionClr>
            <a:schemeClr val="accent1"/>
          </a:extrusionClr>
        </a:sp3d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BEG DESIGN</Template>
  <TotalTime>36381</TotalTime>
  <Words>1777</Words>
  <Application>Microsoft Office PowerPoint</Application>
  <PresentationFormat>Presentación en pantalla (4:3)</PresentationFormat>
  <Paragraphs>661</Paragraphs>
  <Slides>42</Slides>
  <Notes>41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42</vt:i4>
      </vt:variant>
    </vt:vector>
  </HeadingPairs>
  <TitlesOfParts>
    <vt:vector size="49" baseType="lpstr">
      <vt:lpstr>Arial</vt:lpstr>
      <vt:lpstr>California</vt:lpstr>
      <vt:lpstr>Comic Sans MS</vt:lpstr>
      <vt:lpstr>OldNewspaperTypes</vt:lpstr>
      <vt:lpstr>Symbol</vt:lpstr>
      <vt:lpstr>1_BEG DESIGN</vt:lpstr>
      <vt:lpstr>Default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Laurette Simmons</dc:creator>
  <cp:lastModifiedBy>Pardof</cp:lastModifiedBy>
  <cp:revision>358</cp:revision>
  <dcterms:created xsi:type="dcterms:W3CDTF">2006-05-06T11:54:18Z</dcterms:created>
  <dcterms:modified xsi:type="dcterms:W3CDTF">2017-04-21T16:30:43Z</dcterms:modified>
</cp:coreProperties>
</file>